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"/>
  </p:notesMasterIdLst>
  <p:sldIdLst>
    <p:sldId id="499" r:id="rId2"/>
    <p:sldId id="501" r:id="rId3"/>
    <p:sldId id="500" r:id="rId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08"/>
    <p:restoredTop sz="94665"/>
  </p:normalViewPr>
  <p:slideViewPr>
    <p:cSldViewPr snapToGrid="0" snapToObjects="1">
      <p:cViewPr varScale="1">
        <p:scale>
          <a:sx n="95" d="100"/>
          <a:sy n="95" d="100"/>
        </p:scale>
        <p:origin x="200" y="5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16C46E-15ED-9545-BA23-E15C111C31AB}" type="datetimeFigureOut">
              <a:rPr kumimoji="1" lang="zh-CN" altLang="en-US" smtClean="0"/>
              <a:t>2020/4/5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77FA8D-1621-B648-B207-3900DF55972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204727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359D75-1138-9F49-AE99-09B728515BAE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527063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D1E19D-8856-2B47-B597-5E0EAD75C2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47C3974-5854-9140-B1DB-A439CE5437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C369FBF-A42C-DD48-8170-17E5A2D393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3EBFD-BA95-BD47-B21D-1246F2582E85}" type="datetimeFigureOut">
              <a:rPr kumimoji="1" lang="zh-CN" altLang="en-US" smtClean="0"/>
              <a:t>2020/4/5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FFEAD93-167A-6A41-919E-BF6DFE42B2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004F5D3-85AB-5F4B-8235-A31DB3072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9811C8-8817-D74E-8035-170E15DC817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165286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56A28B9-B318-324F-9A12-5ED3A151B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59D8540-17BA-8B45-A2B6-A5F97CB4D4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0BDA8B2-2B62-724E-823D-D986608B7A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3EBFD-BA95-BD47-B21D-1246F2582E85}" type="datetimeFigureOut">
              <a:rPr kumimoji="1" lang="zh-CN" altLang="en-US" smtClean="0"/>
              <a:t>2020/4/5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7B8EC61-B89A-9F47-A8AE-C4C3023B35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E30FD00-BCB1-FE4C-A587-E9552BE8DF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9811C8-8817-D74E-8035-170E15DC817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128890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F05E9F03-1B9F-6A40-80CB-0389D006F55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4557735-66A1-EA40-BD46-0CBA7BEC62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73BA5D2-EE1A-5047-8206-12635CE03B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3EBFD-BA95-BD47-B21D-1246F2582E85}" type="datetimeFigureOut">
              <a:rPr kumimoji="1" lang="zh-CN" altLang="en-US" smtClean="0"/>
              <a:t>2020/4/5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494A8EE-3237-064C-AF02-4B16CEA307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6F8548E-A721-7A47-B9A7-5C09781B2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9811C8-8817-D74E-8035-170E15DC817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707781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43F670B4-C83B-F24A-B8A1-F82D6123627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7366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139D3ECD-5AC2-7D42-9657-982A421FB249}"/>
              </a:ext>
            </a:extLst>
          </p:cNvPr>
          <p:cNvSpPr txBox="1"/>
          <p:nvPr userDrawn="1"/>
        </p:nvSpPr>
        <p:spPr>
          <a:xfrm flipH="1">
            <a:off x="233282" y="5662803"/>
            <a:ext cx="3140156" cy="1002837"/>
          </a:xfrm>
          <a:prstGeom prst="rect">
            <a:avLst/>
          </a:prstGeom>
          <a:solidFill>
            <a:schemeClr val="bg1"/>
          </a:solidFill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525780" rtl="0" fontAlgn="auto" latinLnBrk="0" hangingPunct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000" b="0" i="0" u="none" strike="noStrike" cap="none" spc="0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FillTx/>
                <a:latin typeface="Baoli SC" panose="02010600040101010101" pitchFamily="2" charset="-122"/>
                <a:ea typeface="Baoli SC" panose="02010600040101010101" pitchFamily="2" charset="-122"/>
                <a:cs typeface="+mn-cs"/>
                <a:sym typeface="Avenir Next"/>
              </a:rPr>
              <a:t>©Jincheng</a:t>
            </a:r>
            <a:r>
              <a:rPr kumimoji="0" lang="zh-CN" altLang="en-US" sz="1000" b="0" i="0" u="none" strike="noStrike" cap="none" spc="0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FillTx/>
                <a:latin typeface="Baoli SC" panose="02010600040101010101" pitchFamily="2" charset="-122"/>
                <a:ea typeface="Baoli SC" panose="02010600040101010101" pitchFamily="2" charset="-122"/>
                <a:cs typeface="+mn-cs"/>
                <a:sym typeface="Avenir Next"/>
              </a:rPr>
              <a:t> </a:t>
            </a:r>
            <a:r>
              <a:rPr kumimoji="0" lang="en-US" altLang="zh-CN" sz="1000" b="0" i="0" u="none" strike="noStrike" cap="none" spc="0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FillTx/>
                <a:latin typeface="Baoli SC" panose="02010600040101010101" pitchFamily="2" charset="-122"/>
                <a:ea typeface="Baoli SC" panose="02010600040101010101" pitchFamily="2" charset="-122"/>
                <a:cs typeface="+mn-cs"/>
                <a:sym typeface="Avenir Next"/>
              </a:rPr>
              <a:t>Sun</a:t>
            </a:r>
            <a:endParaRPr kumimoji="0" lang="zh-CN" altLang="en-US" sz="1000" b="0" i="0" u="none" strike="noStrike" cap="none" spc="0" normalizeH="0" baseline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FillTx/>
              <a:latin typeface="Baoli SC" panose="02010600040101010101" pitchFamily="2" charset="-122"/>
              <a:ea typeface="Baoli SC" panose="02010600040101010101" pitchFamily="2" charset="-122"/>
              <a:cs typeface="+mn-cs"/>
              <a:sym typeface="Avenir Next"/>
            </a:endParaRPr>
          </a:p>
        </p:txBody>
      </p:sp>
    </p:spTree>
    <p:extLst>
      <p:ext uri="{BB962C8B-B14F-4D97-AF65-F5344CB8AC3E}">
        <p14:creationId xmlns:p14="http://schemas.microsoft.com/office/powerpoint/2010/main" val="5588726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D4CE04-36E2-0249-94FC-8AEC521401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2BE3CBF-1736-2742-8B1A-F416FC476C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E06FEEF-4C31-D041-B124-ED7D93152A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3EBFD-BA95-BD47-B21D-1246F2582E85}" type="datetimeFigureOut">
              <a:rPr kumimoji="1" lang="zh-CN" altLang="en-US" smtClean="0"/>
              <a:t>2020/4/5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89C3716-6892-1849-92A5-C7D63197FD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3E166B1-389B-2D48-BA50-EFF73A2C37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9811C8-8817-D74E-8035-170E15DC817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681411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43BFBF-F1F6-B944-9CEA-1EC7D490C1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1716A28-8134-0B46-AA21-93EE0A19B2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5A582E5-9855-C04A-8CB6-5619030465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3EBFD-BA95-BD47-B21D-1246F2582E85}" type="datetimeFigureOut">
              <a:rPr kumimoji="1" lang="zh-CN" altLang="en-US" smtClean="0"/>
              <a:t>2020/4/5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29CB1E0-A6DF-6E41-BC7C-CCA05C06F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99F5A53-6819-C94A-923F-CB18555CC2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9811C8-8817-D74E-8035-170E15DC817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723844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F079B3C-B67E-C547-A367-DEF25B16D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FB5D38D-AAF3-4949-948B-12A9C964A5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825A3AD-0372-9940-961D-95436BF17F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7D39523-8AC1-F641-BA79-79493FFA21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3EBFD-BA95-BD47-B21D-1246F2582E85}" type="datetimeFigureOut">
              <a:rPr kumimoji="1" lang="zh-CN" altLang="en-US" smtClean="0"/>
              <a:t>2020/4/5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87AE9EE-2DCB-D14D-9D36-0B3CD45FF4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87A7C48-2F5A-294A-AB44-FDAF73575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9811C8-8817-D74E-8035-170E15DC817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235145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C852A56-B928-6646-90E5-5B96FAA158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4916267-435A-B34E-B7EA-87D22E1B06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DA76B4B-2616-B040-BC60-D4F36D80A9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1150CEC-7A74-F646-B85D-E923ACBA64E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9255FD7-6964-1844-9253-C8D15253F5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67F54281-5F31-3F4E-98F0-D65AB52F5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3EBFD-BA95-BD47-B21D-1246F2582E85}" type="datetimeFigureOut">
              <a:rPr kumimoji="1" lang="zh-CN" altLang="en-US" smtClean="0"/>
              <a:t>2020/4/5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063E342F-E2CF-134D-B896-D746C7AE3F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8B5EA453-28E0-2D4D-A7CA-6EE42AE8F0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9811C8-8817-D74E-8035-170E15DC817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337651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87C72D-D75B-5149-94FE-EE85A9E30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95477A3-557E-1948-BBF6-B2244913C0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3EBFD-BA95-BD47-B21D-1246F2582E85}" type="datetimeFigureOut">
              <a:rPr kumimoji="1" lang="zh-CN" altLang="en-US" smtClean="0"/>
              <a:t>2020/4/5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4678C19-CC5F-3640-8183-FD4293D5CC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287ED1C-3C15-E646-8C54-54F94C0F24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9811C8-8817-D74E-8035-170E15DC817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120382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B0BBE0B7-F792-694C-8ABA-07DFF1DA34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3EBFD-BA95-BD47-B21D-1246F2582E85}" type="datetimeFigureOut">
              <a:rPr kumimoji="1" lang="zh-CN" altLang="en-US" smtClean="0"/>
              <a:t>2020/4/5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38231BE7-B245-524E-A112-D07F9A9598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BA23213-74DA-1B45-A185-FCE1B60E8A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9811C8-8817-D74E-8035-170E15DC817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120176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E5C3A1-8D44-624C-AE82-D2894A682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C84AE64-A232-1544-8F29-367311F055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EEC1FA2-7067-534D-BB44-84FD631523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189DEA1-4CAB-E54F-9A22-FB0A91B55E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3EBFD-BA95-BD47-B21D-1246F2582E85}" type="datetimeFigureOut">
              <a:rPr kumimoji="1" lang="zh-CN" altLang="en-US" smtClean="0"/>
              <a:t>2020/4/5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4C5224E-B56A-4C42-92D3-CD808A85E9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53044C5-7BD5-DD42-B041-2B2E25098C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9811C8-8817-D74E-8035-170E15DC817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00643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A3E0DF-457A-2141-980B-CAD0006518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758C14FD-48B3-034A-9C97-FC49D1E21B4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8F45482-0B4D-D64A-99AE-72B8493027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58A5523-1CE4-774C-AC4F-71386850DD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3EBFD-BA95-BD47-B21D-1246F2582E85}" type="datetimeFigureOut">
              <a:rPr kumimoji="1" lang="zh-CN" altLang="en-US" smtClean="0"/>
              <a:t>2020/4/5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E956302-EDC8-4849-92D1-A3D39ABC38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63FEE51-A927-8A4F-B1F7-4F5BDBBA8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9811C8-8817-D74E-8035-170E15DC817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117516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D8581E69-B021-134F-B83B-53EA974F65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10B9461-6B04-1F48-A6B1-B0752D4C89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D2AB8E2-1471-E54F-AF2E-4456355C26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C3EBFD-BA95-BD47-B21D-1246F2582E85}" type="datetimeFigureOut">
              <a:rPr kumimoji="1" lang="zh-CN" altLang="en-US" smtClean="0"/>
              <a:t>2020/4/5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786B990-0FA1-284E-ADE6-E328C737DA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DA45DE5-9CEE-A140-8948-0B7DDA72DE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9811C8-8817-D74E-8035-170E15DC817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720876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9" name="曲线连接符 168">
            <a:extLst>
              <a:ext uri="{FF2B5EF4-FFF2-40B4-BE49-F238E27FC236}">
                <a16:creationId xmlns:a16="http://schemas.microsoft.com/office/drawing/2014/main" id="{02193049-0BE6-C841-9239-67AE4EEF834F}"/>
              </a:ext>
            </a:extLst>
          </p:cNvPr>
          <p:cNvCxnSpPr>
            <a:cxnSpLocks/>
          </p:cNvCxnSpPr>
          <p:nvPr/>
        </p:nvCxnSpPr>
        <p:spPr>
          <a:xfrm rot="16200000" flipV="1">
            <a:off x="6804775" y="2551835"/>
            <a:ext cx="3063325" cy="1904553"/>
          </a:xfrm>
          <a:prstGeom prst="curvedConnector3">
            <a:avLst>
              <a:gd name="adj1" fmla="val 61194"/>
            </a:avLst>
          </a:prstGeom>
          <a:ln w="28575">
            <a:solidFill>
              <a:schemeClr val="bg1">
                <a:lumMod val="50000"/>
              </a:schemeClr>
            </a:solidFill>
            <a:prstDash val="sysDash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延迟 8">
            <a:extLst>
              <a:ext uri="{FF2B5EF4-FFF2-40B4-BE49-F238E27FC236}">
                <a16:creationId xmlns:a16="http://schemas.microsoft.com/office/drawing/2014/main" id="{CF62D0F2-25FF-6245-9810-DD5803D59C38}"/>
              </a:ext>
            </a:extLst>
          </p:cNvPr>
          <p:cNvSpPr/>
          <p:nvPr/>
        </p:nvSpPr>
        <p:spPr>
          <a:xfrm rot="5400000">
            <a:off x="5930642" y="1738036"/>
            <a:ext cx="1258825" cy="1405206"/>
          </a:xfrm>
          <a:prstGeom prst="flowChartDelay">
            <a:avLst/>
          </a:prstGeom>
          <a:solidFill>
            <a:srgbClr val="C0C5E1"/>
          </a:solidFill>
          <a:ln>
            <a:solidFill>
              <a:srgbClr val="C0C5E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b="1" dirty="0">
              <a:solidFill>
                <a:srgbClr val="FFFFFF"/>
              </a:solidFill>
            </a:endParaRPr>
          </a:p>
        </p:txBody>
      </p:sp>
      <p:sp>
        <p:nvSpPr>
          <p:cNvPr id="4" name="圆角矩形 3">
            <a:extLst>
              <a:ext uri="{FF2B5EF4-FFF2-40B4-BE49-F238E27FC236}">
                <a16:creationId xmlns:a16="http://schemas.microsoft.com/office/drawing/2014/main" id="{D8035E58-3323-1949-863B-5EF455858884}"/>
              </a:ext>
            </a:extLst>
          </p:cNvPr>
          <p:cNvSpPr/>
          <p:nvPr/>
        </p:nvSpPr>
        <p:spPr>
          <a:xfrm>
            <a:off x="5704566" y="926453"/>
            <a:ext cx="1797534" cy="884774"/>
          </a:xfrm>
          <a:prstGeom prst="roundRect">
            <a:avLst/>
          </a:prstGeom>
          <a:solidFill>
            <a:srgbClr val="9866CA"/>
          </a:solidFill>
          <a:ln>
            <a:solidFill>
              <a:srgbClr val="9866CA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" altLang="zh-CN" sz="1500" b="1" dirty="0">
                <a:solidFill>
                  <a:schemeClr val="tx1"/>
                </a:solidFill>
              </a:rPr>
              <a:t>Board of Directors</a:t>
            </a:r>
          </a:p>
          <a:p>
            <a:pPr algn="ctr"/>
            <a:r>
              <a:rPr kumimoji="1" lang="zh-CN" altLang="en" sz="1500" b="1" dirty="0">
                <a:solidFill>
                  <a:schemeClr val="tx1"/>
                </a:solidFill>
              </a:rPr>
              <a:t>董事会</a:t>
            </a:r>
            <a:endParaRPr kumimoji="1" lang="zh-CN" altLang="en-US" sz="1500" b="1" dirty="0">
              <a:solidFill>
                <a:schemeClr val="tx1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FD0F5B7-C697-F043-A0B9-D6DCC0B17AE3}"/>
              </a:ext>
            </a:extLst>
          </p:cNvPr>
          <p:cNvSpPr/>
          <p:nvPr/>
        </p:nvSpPr>
        <p:spPr>
          <a:xfrm>
            <a:off x="5937845" y="1864701"/>
            <a:ext cx="1267328" cy="369333"/>
          </a:xfrm>
          <a:prstGeom prst="rect">
            <a:avLst/>
          </a:prstGeom>
          <a:solidFill>
            <a:srgbClr val="9866CA"/>
          </a:solidFill>
          <a:ln>
            <a:solidFill>
              <a:srgbClr val="9866CA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" altLang="zh-CN" sz="1300" dirty="0">
                <a:solidFill>
                  <a:schemeClr val="tx1"/>
                </a:solidFill>
              </a:rPr>
              <a:t>Chair</a:t>
            </a:r>
          </a:p>
          <a:p>
            <a:pPr algn="ctr"/>
            <a:r>
              <a:rPr kumimoji="1" lang="zh-CN" altLang="en" sz="1300" dirty="0">
                <a:solidFill>
                  <a:schemeClr val="tx1"/>
                </a:solidFill>
              </a:rPr>
              <a:t>主席</a:t>
            </a:r>
            <a:endParaRPr kumimoji="1" lang="zh-CN" altLang="en-US" sz="1300" dirty="0">
              <a:solidFill>
                <a:schemeClr val="tx1"/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C83FE2C-56D0-254D-AAE0-B8A76DFFAD29}"/>
              </a:ext>
            </a:extLst>
          </p:cNvPr>
          <p:cNvSpPr/>
          <p:nvPr/>
        </p:nvSpPr>
        <p:spPr>
          <a:xfrm>
            <a:off x="5951700" y="2297111"/>
            <a:ext cx="1267328" cy="369333"/>
          </a:xfrm>
          <a:prstGeom prst="rect">
            <a:avLst/>
          </a:prstGeom>
          <a:solidFill>
            <a:srgbClr val="9866CA"/>
          </a:solidFill>
          <a:ln>
            <a:solidFill>
              <a:srgbClr val="9866CA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" altLang="zh-CN" sz="1300" dirty="0">
                <a:solidFill>
                  <a:schemeClr val="tx1"/>
                </a:solidFill>
              </a:rPr>
              <a:t>Vice</a:t>
            </a:r>
            <a:r>
              <a:rPr kumimoji="1" lang="zh-CN" altLang="en-US" sz="1300" dirty="0">
                <a:solidFill>
                  <a:schemeClr val="tx1"/>
                </a:solidFill>
              </a:rPr>
              <a:t> </a:t>
            </a:r>
            <a:r>
              <a:rPr kumimoji="1" lang="en" altLang="zh-CN" sz="1300" dirty="0">
                <a:solidFill>
                  <a:schemeClr val="tx1"/>
                </a:solidFill>
              </a:rPr>
              <a:t>Chair</a:t>
            </a:r>
          </a:p>
          <a:p>
            <a:pPr algn="ctr"/>
            <a:r>
              <a:rPr kumimoji="1" lang="zh-CN" altLang="en-US" sz="1300" dirty="0">
                <a:solidFill>
                  <a:schemeClr val="tx1"/>
                </a:solidFill>
              </a:rPr>
              <a:t>副</a:t>
            </a:r>
            <a:r>
              <a:rPr kumimoji="1" lang="zh-CN" altLang="en" sz="1300" dirty="0">
                <a:solidFill>
                  <a:schemeClr val="tx1"/>
                </a:solidFill>
              </a:rPr>
              <a:t>主席</a:t>
            </a:r>
            <a:endParaRPr kumimoji="1" lang="zh-CN" altLang="en-US" sz="1300" dirty="0">
              <a:solidFill>
                <a:schemeClr val="tx1"/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F6469DD9-6B96-EA4F-9FCF-614E3F19F840}"/>
              </a:ext>
            </a:extLst>
          </p:cNvPr>
          <p:cNvSpPr/>
          <p:nvPr/>
        </p:nvSpPr>
        <p:spPr>
          <a:xfrm>
            <a:off x="1259229" y="1153461"/>
            <a:ext cx="2160000" cy="432000"/>
          </a:xfrm>
          <a:prstGeom prst="rect">
            <a:avLst/>
          </a:prstGeom>
          <a:solidFill>
            <a:srgbClr val="9866CA"/>
          </a:solidFill>
          <a:ln>
            <a:solidFill>
              <a:srgbClr val="9866CA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300" dirty="0">
                <a:solidFill>
                  <a:schemeClr val="tx1"/>
                </a:solidFill>
              </a:rPr>
              <a:t>President</a:t>
            </a:r>
          </a:p>
          <a:p>
            <a:pPr algn="ctr"/>
            <a:r>
              <a:rPr kumimoji="1" lang="zh-CN" altLang="en-US" sz="1300" dirty="0">
                <a:solidFill>
                  <a:schemeClr val="tx1"/>
                </a:solidFill>
              </a:rPr>
              <a:t>总裁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B5F3D1ED-0D39-6D41-B579-4A234CDE5E4C}"/>
              </a:ext>
            </a:extLst>
          </p:cNvPr>
          <p:cNvSpPr/>
          <p:nvPr/>
        </p:nvSpPr>
        <p:spPr>
          <a:xfrm>
            <a:off x="3241250" y="637564"/>
            <a:ext cx="1660950" cy="329221"/>
          </a:xfrm>
          <a:prstGeom prst="rect">
            <a:avLst/>
          </a:prstGeom>
          <a:solidFill>
            <a:srgbClr val="CFE7F4"/>
          </a:solidFill>
          <a:ln>
            <a:solidFill>
              <a:srgbClr val="CFE7F4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300" b="1" dirty="0">
                <a:solidFill>
                  <a:schemeClr val="tx1"/>
                </a:solidFill>
              </a:rPr>
              <a:t>VP, W3C Relations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2DA0964D-42E2-1845-A4D2-22AEFB346BA3}"/>
              </a:ext>
            </a:extLst>
          </p:cNvPr>
          <p:cNvSpPr/>
          <p:nvPr/>
        </p:nvSpPr>
        <p:spPr>
          <a:xfrm>
            <a:off x="4101433" y="1574970"/>
            <a:ext cx="1267328" cy="465889"/>
          </a:xfrm>
          <a:prstGeom prst="rect">
            <a:avLst/>
          </a:prstGeom>
          <a:solidFill>
            <a:srgbClr val="9866CA"/>
          </a:solidFill>
          <a:ln>
            <a:solidFill>
              <a:srgbClr val="9866CA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300" dirty="0">
                <a:solidFill>
                  <a:schemeClr val="tx1"/>
                </a:solidFill>
              </a:rPr>
              <a:t>Exec VP</a:t>
            </a:r>
          </a:p>
          <a:p>
            <a:pPr algn="ctr"/>
            <a:r>
              <a:rPr kumimoji="1" lang="zh-CN" altLang="en-US" sz="1300" dirty="0">
                <a:solidFill>
                  <a:schemeClr val="tx1"/>
                </a:solidFill>
              </a:rPr>
              <a:t>执行副总裁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DCA29122-B7F6-7B40-B54C-E5D28131DC56}"/>
              </a:ext>
            </a:extLst>
          </p:cNvPr>
          <p:cNvSpPr/>
          <p:nvPr/>
        </p:nvSpPr>
        <p:spPr>
          <a:xfrm>
            <a:off x="4096419" y="2142581"/>
            <a:ext cx="1267328" cy="447664"/>
          </a:xfrm>
          <a:prstGeom prst="rect">
            <a:avLst/>
          </a:prstGeom>
          <a:solidFill>
            <a:srgbClr val="9866CA"/>
          </a:solidFill>
          <a:ln>
            <a:solidFill>
              <a:srgbClr val="9866CA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300" dirty="0">
                <a:solidFill>
                  <a:schemeClr val="tx1"/>
                </a:solidFill>
              </a:rPr>
              <a:t>Secretary</a:t>
            </a:r>
          </a:p>
          <a:p>
            <a:pPr algn="ctr"/>
            <a:r>
              <a:rPr kumimoji="1" lang="zh-CN" altLang="en-US" sz="1300" dirty="0">
                <a:solidFill>
                  <a:schemeClr val="tx1"/>
                </a:solidFill>
              </a:rPr>
              <a:t>秘书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4890744F-47CC-5848-9DD1-AF7D2DF9FBB0}"/>
              </a:ext>
            </a:extLst>
          </p:cNvPr>
          <p:cNvSpPr/>
          <p:nvPr/>
        </p:nvSpPr>
        <p:spPr>
          <a:xfrm>
            <a:off x="4096419" y="2665855"/>
            <a:ext cx="1267328" cy="433871"/>
          </a:xfrm>
          <a:prstGeom prst="rect">
            <a:avLst/>
          </a:prstGeom>
          <a:solidFill>
            <a:srgbClr val="9866CA"/>
          </a:solidFill>
          <a:ln>
            <a:solidFill>
              <a:srgbClr val="9866CA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300" dirty="0">
                <a:solidFill>
                  <a:schemeClr val="tx1"/>
                </a:solidFill>
              </a:rPr>
              <a:t>Treasurer</a:t>
            </a:r>
          </a:p>
          <a:p>
            <a:pPr algn="ctr"/>
            <a:r>
              <a:rPr kumimoji="1" lang="zh-CN" altLang="en-US" sz="1300" dirty="0">
                <a:solidFill>
                  <a:schemeClr val="tx1"/>
                </a:solidFill>
              </a:rPr>
              <a:t>财务总监</a:t>
            </a:r>
          </a:p>
        </p:txBody>
      </p:sp>
      <p:sp>
        <p:nvSpPr>
          <p:cNvPr id="16" name="圆角矩形 15">
            <a:extLst>
              <a:ext uri="{FF2B5EF4-FFF2-40B4-BE49-F238E27FC236}">
                <a16:creationId xmlns:a16="http://schemas.microsoft.com/office/drawing/2014/main" id="{A27B0477-703A-544F-B5AD-2A5D20232AF3}"/>
              </a:ext>
            </a:extLst>
          </p:cNvPr>
          <p:cNvSpPr/>
          <p:nvPr/>
        </p:nvSpPr>
        <p:spPr>
          <a:xfrm>
            <a:off x="8395561" y="1290830"/>
            <a:ext cx="2420352" cy="613717"/>
          </a:xfrm>
          <a:prstGeom prst="roundRect">
            <a:avLst/>
          </a:prstGeom>
          <a:solidFill>
            <a:srgbClr val="CFE7F4"/>
          </a:solidFill>
          <a:ln>
            <a:solidFill>
              <a:srgbClr val="CFE7F4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300" dirty="0">
                <a:solidFill>
                  <a:schemeClr val="tx1"/>
                </a:solidFill>
              </a:rPr>
              <a:t>Security</a:t>
            </a:r>
            <a:r>
              <a:rPr kumimoji="1" lang="zh-CN" altLang="en-US" sz="1300" dirty="0">
                <a:solidFill>
                  <a:schemeClr val="tx1"/>
                </a:solidFill>
              </a:rPr>
              <a:t> </a:t>
            </a:r>
            <a:r>
              <a:rPr kumimoji="1" lang="en-US" altLang="zh-CN" sz="1300" dirty="0">
                <a:solidFill>
                  <a:schemeClr val="tx1"/>
                </a:solidFill>
              </a:rPr>
              <a:t>Team</a:t>
            </a:r>
            <a:r>
              <a:rPr kumimoji="1" lang="zh-CN" altLang="en-US" sz="1300" dirty="0">
                <a:solidFill>
                  <a:schemeClr val="tx1"/>
                </a:solidFill>
              </a:rPr>
              <a:t> </a:t>
            </a:r>
            <a:r>
              <a:rPr kumimoji="1" lang="en-US" altLang="zh-CN" sz="1300" dirty="0">
                <a:solidFill>
                  <a:schemeClr val="tx1"/>
                </a:solidFill>
              </a:rPr>
              <a:t>Board</a:t>
            </a:r>
            <a:r>
              <a:rPr kumimoji="1" lang="zh-CN" altLang="en-US" sz="1300" dirty="0">
                <a:solidFill>
                  <a:schemeClr val="tx1"/>
                </a:solidFill>
              </a:rPr>
              <a:t> </a:t>
            </a:r>
            <a:r>
              <a:rPr kumimoji="1" lang="en-US" altLang="zh-CN" sz="1300" dirty="0">
                <a:solidFill>
                  <a:schemeClr val="tx1"/>
                </a:solidFill>
              </a:rPr>
              <a:t>Committee</a:t>
            </a:r>
          </a:p>
          <a:p>
            <a:pPr algn="ctr"/>
            <a:r>
              <a:rPr kumimoji="1" lang="zh-CN" altLang="en-US" sz="1300" dirty="0">
                <a:solidFill>
                  <a:schemeClr val="tx1"/>
                </a:solidFill>
              </a:rPr>
              <a:t>安全小组委员会</a:t>
            </a:r>
            <a:endParaRPr kumimoji="1" lang="en-US" altLang="zh-CN" sz="1300" dirty="0">
              <a:solidFill>
                <a:schemeClr val="tx1"/>
              </a:solidFill>
            </a:endParaRPr>
          </a:p>
        </p:txBody>
      </p:sp>
      <p:sp>
        <p:nvSpPr>
          <p:cNvPr id="17" name="圆角矩形 16">
            <a:extLst>
              <a:ext uri="{FF2B5EF4-FFF2-40B4-BE49-F238E27FC236}">
                <a16:creationId xmlns:a16="http://schemas.microsoft.com/office/drawing/2014/main" id="{B9D561EC-E672-5C46-8D45-DEEB6E014A13}"/>
              </a:ext>
            </a:extLst>
          </p:cNvPr>
          <p:cNvSpPr/>
          <p:nvPr/>
        </p:nvSpPr>
        <p:spPr>
          <a:xfrm>
            <a:off x="8394033" y="2113129"/>
            <a:ext cx="2775652" cy="625642"/>
          </a:xfrm>
          <a:prstGeom prst="roundRect">
            <a:avLst/>
          </a:prstGeom>
          <a:solidFill>
            <a:srgbClr val="CFE7F4"/>
          </a:solidFill>
          <a:ln>
            <a:solidFill>
              <a:srgbClr val="CFE7F4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300" dirty="0">
                <a:solidFill>
                  <a:schemeClr val="tx1"/>
                </a:solidFill>
              </a:rPr>
              <a:t>Legal</a:t>
            </a:r>
            <a:r>
              <a:rPr kumimoji="1" lang="zh-CN" altLang="en-US" sz="1300" dirty="0">
                <a:solidFill>
                  <a:schemeClr val="tx1"/>
                </a:solidFill>
              </a:rPr>
              <a:t> </a:t>
            </a:r>
            <a:r>
              <a:rPr kumimoji="1" lang="en-US" altLang="zh-CN" sz="1300" dirty="0">
                <a:solidFill>
                  <a:schemeClr val="tx1"/>
                </a:solidFill>
              </a:rPr>
              <a:t>Affairs</a:t>
            </a:r>
            <a:r>
              <a:rPr kumimoji="1" lang="zh-CN" altLang="en-US" sz="1300" dirty="0">
                <a:solidFill>
                  <a:schemeClr val="tx1"/>
                </a:solidFill>
              </a:rPr>
              <a:t> </a:t>
            </a:r>
            <a:r>
              <a:rPr kumimoji="1" lang="en-US" altLang="zh-CN" sz="1300" dirty="0">
                <a:solidFill>
                  <a:schemeClr val="tx1"/>
                </a:solidFill>
              </a:rPr>
              <a:t>VP</a:t>
            </a:r>
            <a:r>
              <a:rPr kumimoji="1" lang="zh-CN" altLang="en-US" sz="1300" dirty="0">
                <a:solidFill>
                  <a:schemeClr val="tx1"/>
                </a:solidFill>
              </a:rPr>
              <a:t> </a:t>
            </a:r>
            <a:r>
              <a:rPr kumimoji="1" lang="en-US" altLang="zh-CN" sz="1300" dirty="0">
                <a:solidFill>
                  <a:schemeClr val="tx1"/>
                </a:solidFill>
              </a:rPr>
              <a:t>&amp;</a:t>
            </a:r>
            <a:r>
              <a:rPr kumimoji="1" lang="zh-CN" altLang="en-US" sz="1300" dirty="0">
                <a:solidFill>
                  <a:schemeClr val="tx1"/>
                </a:solidFill>
              </a:rPr>
              <a:t> </a:t>
            </a:r>
            <a:r>
              <a:rPr kumimoji="1" lang="en-US" altLang="zh-CN" sz="1300" dirty="0">
                <a:solidFill>
                  <a:schemeClr val="tx1"/>
                </a:solidFill>
              </a:rPr>
              <a:t>Board</a:t>
            </a:r>
            <a:r>
              <a:rPr kumimoji="1" lang="zh-CN" altLang="en-US" sz="1300" dirty="0">
                <a:solidFill>
                  <a:schemeClr val="tx1"/>
                </a:solidFill>
              </a:rPr>
              <a:t> </a:t>
            </a:r>
            <a:r>
              <a:rPr kumimoji="1" lang="en-US" altLang="zh-CN" sz="1300" dirty="0">
                <a:solidFill>
                  <a:schemeClr val="tx1"/>
                </a:solidFill>
              </a:rPr>
              <a:t>Committee</a:t>
            </a:r>
          </a:p>
          <a:p>
            <a:pPr algn="ctr"/>
            <a:r>
              <a:rPr kumimoji="1" lang="zh-CN" altLang="en-US" sz="1300" dirty="0">
                <a:solidFill>
                  <a:schemeClr val="tx1"/>
                </a:solidFill>
              </a:rPr>
              <a:t>法律事务副总裁 </a:t>
            </a:r>
            <a:r>
              <a:rPr kumimoji="1" lang="en-US" altLang="zh-CN" sz="1300" dirty="0">
                <a:solidFill>
                  <a:schemeClr val="tx1"/>
                </a:solidFill>
              </a:rPr>
              <a:t>&amp;</a:t>
            </a:r>
            <a:r>
              <a:rPr kumimoji="1" lang="zh-CN" altLang="en-US" sz="1300" dirty="0">
                <a:solidFill>
                  <a:schemeClr val="tx1"/>
                </a:solidFill>
              </a:rPr>
              <a:t>董事会委员会</a:t>
            </a:r>
            <a:endParaRPr kumimoji="1" lang="en-US" altLang="zh-CN" sz="1300" dirty="0">
              <a:solidFill>
                <a:schemeClr val="tx1"/>
              </a:solidFill>
            </a:endParaRPr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6209CAE6-ACA5-114C-A0B5-69824A264CED}"/>
              </a:ext>
            </a:extLst>
          </p:cNvPr>
          <p:cNvSpPr/>
          <p:nvPr/>
        </p:nvSpPr>
        <p:spPr>
          <a:xfrm>
            <a:off x="7683834" y="357004"/>
            <a:ext cx="1797533" cy="625641"/>
          </a:xfrm>
          <a:prstGeom prst="ellipse">
            <a:avLst/>
          </a:prstGeom>
          <a:solidFill>
            <a:srgbClr val="CFE7F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500" b="1" i="1" dirty="0">
                <a:solidFill>
                  <a:schemeClr val="tx1"/>
                </a:solidFill>
              </a:rPr>
              <a:t>Apache</a:t>
            </a:r>
            <a:r>
              <a:rPr kumimoji="1" lang="zh-CN" altLang="en-US" sz="1500" b="1" i="1" dirty="0">
                <a:solidFill>
                  <a:schemeClr val="tx1"/>
                </a:solidFill>
              </a:rPr>
              <a:t> </a:t>
            </a:r>
            <a:endParaRPr kumimoji="1" lang="en-US" altLang="zh-CN" sz="1500" b="1" i="1" dirty="0">
              <a:solidFill>
                <a:schemeClr val="tx1"/>
              </a:solidFill>
            </a:endParaRPr>
          </a:p>
          <a:p>
            <a:pPr algn="ctr"/>
            <a:r>
              <a:rPr kumimoji="1" lang="en-US" altLang="zh-CN" sz="1500" b="1" i="1" dirty="0">
                <a:solidFill>
                  <a:schemeClr val="tx1"/>
                </a:solidFill>
              </a:rPr>
              <a:t>Membership</a:t>
            </a:r>
            <a:endParaRPr kumimoji="1" lang="zh-CN" altLang="en-US" sz="1500" b="1" i="1" dirty="0">
              <a:solidFill>
                <a:schemeClr val="tx1"/>
              </a:solidFill>
            </a:endParaRPr>
          </a:p>
        </p:txBody>
      </p:sp>
      <p:sp>
        <p:nvSpPr>
          <p:cNvPr id="19" name="多文档 18">
            <a:extLst>
              <a:ext uri="{FF2B5EF4-FFF2-40B4-BE49-F238E27FC236}">
                <a16:creationId xmlns:a16="http://schemas.microsoft.com/office/drawing/2014/main" id="{49722107-6EF8-6648-9BBD-F8B4D9939340}"/>
              </a:ext>
            </a:extLst>
          </p:cNvPr>
          <p:cNvSpPr/>
          <p:nvPr/>
        </p:nvSpPr>
        <p:spPr>
          <a:xfrm>
            <a:off x="9288714" y="4861843"/>
            <a:ext cx="1527199" cy="836508"/>
          </a:xfrm>
          <a:prstGeom prst="flowChartMultidocument">
            <a:avLst/>
          </a:prstGeom>
          <a:solidFill>
            <a:srgbClr val="CFE7F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300" b="1" i="1" dirty="0">
                <a:solidFill>
                  <a:schemeClr val="tx1"/>
                </a:solidFill>
              </a:rPr>
              <a:t>Apache</a:t>
            </a:r>
            <a:r>
              <a:rPr kumimoji="1" lang="zh-CN" altLang="en-US" sz="1300" b="1" i="1" dirty="0">
                <a:solidFill>
                  <a:schemeClr val="tx1"/>
                </a:solidFill>
              </a:rPr>
              <a:t> </a:t>
            </a:r>
            <a:r>
              <a:rPr kumimoji="1" lang="en-US" altLang="zh-CN" sz="1300" b="1" i="1" dirty="0">
                <a:solidFill>
                  <a:schemeClr val="tx1"/>
                </a:solidFill>
              </a:rPr>
              <a:t>PMCs</a:t>
            </a:r>
            <a:endParaRPr kumimoji="1" lang="zh-CN" altLang="en-US" sz="1300" b="1" i="1" dirty="0">
              <a:solidFill>
                <a:schemeClr val="tx1"/>
              </a:solidFill>
            </a:endParaRPr>
          </a:p>
        </p:txBody>
      </p:sp>
      <p:sp>
        <p:nvSpPr>
          <p:cNvPr id="20" name="立方体 19">
            <a:extLst>
              <a:ext uri="{FF2B5EF4-FFF2-40B4-BE49-F238E27FC236}">
                <a16:creationId xmlns:a16="http://schemas.microsoft.com/office/drawing/2014/main" id="{F74942A2-B578-A44C-BE5F-03339FA1F42B}"/>
              </a:ext>
            </a:extLst>
          </p:cNvPr>
          <p:cNvSpPr/>
          <p:nvPr/>
        </p:nvSpPr>
        <p:spPr>
          <a:xfrm>
            <a:off x="9649155" y="2885575"/>
            <a:ext cx="2069835" cy="540004"/>
          </a:xfrm>
          <a:prstGeom prst="cube">
            <a:avLst/>
          </a:prstGeom>
          <a:solidFill>
            <a:srgbClr val="9ACB6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300" i="1" dirty="0">
                <a:solidFill>
                  <a:schemeClr val="tx1"/>
                </a:solidFill>
              </a:rPr>
              <a:t>DLA</a:t>
            </a:r>
            <a:r>
              <a:rPr kumimoji="1" lang="zh-CN" altLang="en-US" sz="1300" i="1" dirty="0">
                <a:solidFill>
                  <a:schemeClr val="tx1"/>
                </a:solidFill>
              </a:rPr>
              <a:t> </a:t>
            </a:r>
            <a:r>
              <a:rPr kumimoji="1" lang="en-US" altLang="zh-CN" sz="1300" i="1" dirty="0">
                <a:solidFill>
                  <a:schemeClr val="tx1"/>
                </a:solidFill>
              </a:rPr>
              <a:t>Piper</a:t>
            </a:r>
            <a:r>
              <a:rPr kumimoji="1" lang="zh-CN" altLang="en-US" sz="1300" i="1" dirty="0">
                <a:solidFill>
                  <a:schemeClr val="tx1"/>
                </a:solidFill>
              </a:rPr>
              <a:t> </a:t>
            </a:r>
            <a:r>
              <a:rPr kumimoji="1" lang="en-US" altLang="zh-CN" sz="1300" i="1" dirty="0">
                <a:solidFill>
                  <a:schemeClr val="tx1"/>
                </a:solidFill>
              </a:rPr>
              <a:t>Legal Counsel</a:t>
            </a:r>
          </a:p>
          <a:p>
            <a:pPr algn="ctr"/>
            <a:r>
              <a:rPr kumimoji="1" lang="en-US" altLang="zh-CN" sz="1300" i="1" dirty="0">
                <a:solidFill>
                  <a:schemeClr val="tx1"/>
                </a:solidFill>
              </a:rPr>
              <a:t>DLA</a:t>
            </a:r>
            <a:r>
              <a:rPr kumimoji="1" lang="zh-CN" altLang="en-US" sz="1300" i="1" dirty="0">
                <a:solidFill>
                  <a:schemeClr val="tx1"/>
                </a:solidFill>
              </a:rPr>
              <a:t> </a:t>
            </a:r>
            <a:r>
              <a:rPr kumimoji="1" lang="en-US" altLang="zh-CN" sz="1300" i="1" dirty="0">
                <a:solidFill>
                  <a:schemeClr val="tx1"/>
                </a:solidFill>
              </a:rPr>
              <a:t>Piper</a:t>
            </a:r>
            <a:r>
              <a:rPr kumimoji="1" lang="zh-CN" altLang="en-US" sz="1300" i="1" dirty="0">
                <a:solidFill>
                  <a:schemeClr val="tx1"/>
                </a:solidFill>
              </a:rPr>
              <a:t> 法律顾问</a:t>
            </a:r>
            <a:endParaRPr kumimoji="1" lang="en-US" altLang="zh-CN" sz="1300" i="1" dirty="0">
              <a:solidFill>
                <a:schemeClr val="tx1"/>
              </a:solidFill>
            </a:endParaRPr>
          </a:p>
        </p:txBody>
      </p:sp>
      <p:sp>
        <p:nvSpPr>
          <p:cNvPr id="21" name="立方体 20">
            <a:extLst>
              <a:ext uri="{FF2B5EF4-FFF2-40B4-BE49-F238E27FC236}">
                <a16:creationId xmlns:a16="http://schemas.microsoft.com/office/drawing/2014/main" id="{529C0C4B-3B6B-1A4D-AF66-C97DF42485C8}"/>
              </a:ext>
            </a:extLst>
          </p:cNvPr>
          <p:cNvSpPr/>
          <p:nvPr/>
        </p:nvSpPr>
        <p:spPr>
          <a:xfrm>
            <a:off x="9677376" y="3563038"/>
            <a:ext cx="2013391" cy="540000"/>
          </a:xfrm>
          <a:prstGeom prst="cube">
            <a:avLst/>
          </a:prstGeom>
          <a:solidFill>
            <a:srgbClr val="CFE7F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300" dirty="0">
                <a:solidFill>
                  <a:schemeClr val="tx1"/>
                </a:solidFill>
              </a:rPr>
              <a:t>SFLC</a:t>
            </a:r>
            <a:r>
              <a:rPr kumimoji="1" lang="zh-CN" altLang="en-US" sz="1300" dirty="0">
                <a:solidFill>
                  <a:schemeClr val="tx1"/>
                </a:solidFill>
              </a:rPr>
              <a:t> </a:t>
            </a:r>
            <a:r>
              <a:rPr kumimoji="1" lang="en-US" altLang="zh-CN" sz="1300" dirty="0">
                <a:solidFill>
                  <a:schemeClr val="tx1"/>
                </a:solidFill>
              </a:rPr>
              <a:t>Legal</a:t>
            </a:r>
            <a:r>
              <a:rPr kumimoji="1" lang="zh-CN" altLang="en-US" sz="1300" dirty="0">
                <a:solidFill>
                  <a:schemeClr val="tx1"/>
                </a:solidFill>
              </a:rPr>
              <a:t> </a:t>
            </a:r>
            <a:r>
              <a:rPr kumimoji="1" lang="en-US" altLang="zh-CN" sz="1300" dirty="0">
                <a:solidFill>
                  <a:schemeClr val="tx1"/>
                </a:solidFill>
              </a:rPr>
              <a:t>Counsel</a:t>
            </a:r>
          </a:p>
          <a:p>
            <a:pPr algn="ctr"/>
            <a:r>
              <a:rPr kumimoji="1" lang="en-US" altLang="zh-CN" sz="1300" dirty="0">
                <a:solidFill>
                  <a:schemeClr val="tx1"/>
                </a:solidFill>
              </a:rPr>
              <a:t>SFLC</a:t>
            </a:r>
            <a:r>
              <a:rPr kumimoji="1" lang="zh-CN" altLang="en-US" sz="1300" dirty="0">
                <a:solidFill>
                  <a:schemeClr val="tx1"/>
                </a:solidFill>
              </a:rPr>
              <a:t> 法律顾问</a:t>
            </a:r>
            <a:endParaRPr kumimoji="1" lang="en-US" altLang="zh-CN" sz="1300" dirty="0">
              <a:solidFill>
                <a:schemeClr val="tx1"/>
              </a:solidFill>
            </a:endParaRPr>
          </a:p>
        </p:txBody>
      </p:sp>
      <p:sp>
        <p:nvSpPr>
          <p:cNvPr id="22" name="立方体 21">
            <a:extLst>
              <a:ext uri="{FF2B5EF4-FFF2-40B4-BE49-F238E27FC236}">
                <a16:creationId xmlns:a16="http://schemas.microsoft.com/office/drawing/2014/main" id="{A8FF2A19-AC04-994E-B042-C993041C437C}"/>
              </a:ext>
            </a:extLst>
          </p:cNvPr>
          <p:cNvSpPr/>
          <p:nvPr/>
        </p:nvSpPr>
        <p:spPr>
          <a:xfrm>
            <a:off x="9674100" y="4232676"/>
            <a:ext cx="2013391" cy="540000"/>
          </a:xfrm>
          <a:prstGeom prst="cube">
            <a:avLst/>
          </a:prstGeom>
          <a:solidFill>
            <a:srgbClr val="9ACB6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300" i="1" dirty="0">
                <a:solidFill>
                  <a:schemeClr val="tx1"/>
                </a:solidFill>
              </a:rPr>
              <a:t>D&amp;O</a:t>
            </a:r>
            <a:r>
              <a:rPr kumimoji="1" lang="zh-CN" altLang="en-US" sz="1300" i="1" dirty="0">
                <a:solidFill>
                  <a:schemeClr val="tx1"/>
                </a:solidFill>
              </a:rPr>
              <a:t> </a:t>
            </a:r>
            <a:r>
              <a:rPr kumimoji="1" lang="en-US" altLang="zh-CN" sz="1300" i="1" dirty="0">
                <a:solidFill>
                  <a:schemeClr val="tx1"/>
                </a:solidFill>
              </a:rPr>
              <a:t>Insurance &amp; Corporate Records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EDEF6353-9586-1144-BC93-75D7698FB811}"/>
              </a:ext>
            </a:extLst>
          </p:cNvPr>
          <p:cNvSpPr/>
          <p:nvPr/>
        </p:nvSpPr>
        <p:spPr>
          <a:xfrm>
            <a:off x="6510620" y="3211421"/>
            <a:ext cx="2107895" cy="1017517"/>
          </a:xfrm>
          <a:prstGeom prst="rect">
            <a:avLst/>
          </a:prstGeom>
          <a:solidFill>
            <a:srgbClr val="EBEF7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1300" dirty="0">
                <a:solidFill>
                  <a:schemeClr val="tx1"/>
                </a:solidFill>
              </a:rPr>
              <a:t>Apache PMCs report quarterly. All other officers report monthly.</a:t>
            </a:r>
          </a:p>
          <a:p>
            <a:r>
              <a:rPr kumimoji="1" lang="en-US" altLang="zh-CN" sz="1300" dirty="0">
                <a:solidFill>
                  <a:schemeClr val="tx1"/>
                </a:solidFill>
              </a:rPr>
              <a:t>PMCs</a:t>
            </a:r>
            <a:r>
              <a:rPr kumimoji="1" lang="zh-CN" altLang="en-US" sz="1300" dirty="0">
                <a:solidFill>
                  <a:schemeClr val="tx1"/>
                </a:solidFill>
              </a:rPr>
              <a:t>进行季度汇报，其他官员进行月度汇报。</a:t>
            </a:r>
            <a:r>
              <a:rPr kumimoji="1" lang="en-US" altLang="zh-CN" sz="1300" dirty="0">
                <a:solidFill>
                  <a:schemeClr val="tx1"/>
                </a:solidFill>
              </a:rPr>
              <a:t> </a:t>
            </a:r>
            <a:endParaRPr kumimoji="1" lang="zh-CN" altLang="en-US" sz="1300" dirty="0">
              <a:solidFill>
                <a:schemeClr val="tx1"/>
              </a:solidFill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AE4DEC78-6A2E-364E-B361-5985682779C7}"/>
              </a:ext>
            </a:extLst>
          </p:cNvPr>
          <p:cNvSpPr/>
          <p:nvPr/>
        </p:nvSpPr>
        <p:spPr>
          <a:xfrm>
            <a:off x="6683156" y="4435917"/>
            <a:ext cx="2477587" cy="625640"/>
          </a:xfrm>
          <a:prstGeom prst="rect">
            <a:avLst/>
          </a:prstGeom>
          <a:solidFill>
            <a:srgbClr val="EBEF7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1300" dirty="0">
                <a:solidFill>
                  <a:schemeClr val="tx1"/>
                </a:solidFill>
              </a:rPr>
              <a:t>Apache PMCs set their own technical direction.</a:t>
            </a:r>
          </a:p>
          <a:p>
            <a:r>
              <a:rPr kumimoji="1" lang="zh-CN" altLang="en-US" sz="1300" dirty="0">
                <a:solidFill>
                  <a:schemeClr val="tx1"/>
                </a:solidFill>
              </a:rPr>
              <a:t>项目的技术方向由</a:t>
            </a:r>
            <a:r>
              <a:rPr kumimoji="1" lang="en-US" altLang="zh-CN" sz="1300" dirty="0">
                <a:solidFill>
                  <a:schemeClr val="tx1"/>
                </a:solidFill>
              </a:rPr>
              <a:t>PMCs</a:t>
            </a:r>
            <a:r>
              <a:rPr kumimoji="1" lang="zh-CN" altLang="en-US" sz="1300" dirty="0">
                <a:solidFill>
                  <a:schemeClr val="tx1"/>
                </a:solidFill>
              </a:rPr>
              <a:t>制定。</a:t>
            </a:r>
          </a:p>
        </p:txBody>
      </p:sp>
      <p:sp>
        <p:nvSpPr>
          <p:cNvPr id="25" name="立方体 24">
            <a:extLst>
              <a:ext uri="{FF2B5EF4-FFF2-40B4-BE49-F238E27FC236}">
                <a16:creationId xmlns:a16="http://schemas.microsoft.com/office/drawing/2014/main" id="{4D76A0B4-511F-F048-AB3A-E3DF5C44D6F5}"/>
              </a:ext>
            </a:extLst>
          </p:cNvPr>
          <p:cNvSpPr/>
          <p:nvPr/>
        </p:nvSpPr>
        <p:spPr>
          <a:xfrm>
            <a:off x="4030318" y="3534812"/>
            <a:ext cx="2382925" cy="618653"/>
          </a:xfrm>
          <a:prstGeom prst="cube">
            <a:avLst/>
          </a:prstGeom>
          <a:solidFill>
            <a:srgbClr val="9ACB6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300" dirty="0">
                <a:solidFill>
                  <a:schemeClr val="tx1"/>
                </a:solidFill>
              </a:rPr>
              <a:t>Virtual Inc.</a:t>
            </a:r>
            <a:r>
              <a:rPr kumimoji="1" lang="zh-CN" altLang="en-US" sz="1300" dirty="0">
                <a:solidFill>
                  <a:schemeClr val="tx1"/>
                </a:solidFill>
              </a:rPr>
              <a:t> </a:t>
            </a:r>
            <a:r>
              <a:rPr kumimoji="1" lang="en-US" altLang="zh-CN" sz="1300" dirty="0">
                <a:solidFill>
                  <a:schemeClr val="tx1"/>
                </a:solidFill>
              </a:rPr>
              <a:t>PEO &amp; accounting</a:t>
            </a:r>
          </a:p>
          <a:p>
            <a:pPr algn="ctr"/>
            <a:r>
              <a:rPr kumimoji="1" lang="zh-CN" altLang="en-US" sz="1300" dirty="0">
                <a:solidFill>
                  <a:schemeClr val="tx1"/>
                </a:solidFill>
              </a:rPr>
              <a:t>虚拟公司 </a:t>
            </a:r>
            <a:r>
              <a:rPr kumimoji="1" lang="en-US" altLang="zh-CN" sz="1300" dirty="0">
                <a:solidFill>
                  <a:schemeClr val="tx1"/>
                </a:solidFill>
              </a:rPr>
              <a:t>PEO</a:t>
            </a:r>
            <a:r>
              <a:rPr kumimoji="1" lang="zh-CN" altLang="en-US" sz="1300" dirty="0">
                <a:solidFill>
                  <a:schemeClr val="tx1"/>
                </a:solidFill>
              </a:rPr>
              <a:t>和会计</a:t>
            </a:r>
            <a:endParaRPr kumimoji="1" lang="en-US" altLang="zh-CN" sz="1300" dirty="0">
              <a:solidFill>
                <a:schemeClr val="tx1"/>
              </a:solidFill>
            </a:endParaRPr>
          </a:p>
        </p:txBody>
      </p:sp>
      <p:sp>
        <p:nvSpPr>
          <p:cNvPr id="26" name="立方体 25">
            <a:extLst>
              <a:ext uri="{FF2B5EF4-FFF2-40B4-BE49-F238E27FC236}">
                <a16:creationId xmlns:a16="http://schemas.microsoft.com/office/drawing/2014/main" id="{5AF643DB-752A-344F-9E60-ABF3A0898FE9}"/>
              </a:ext>
            </a:extLst>
          </p:cNvPr>
          <p:cNvSpPr/>
          <p:nvPr/>
        </p:nvSpPr>
        <p:spPr>
          <a:xfrm>
            <a:off x="3906266" y="4389858"/>
            <a:ext cx="2701243" cy="559949"/>
          </a:xfrm>
          <a:prstGeom prst="cube">
            <a:avLst/>
          </a:prstGeom>
          <a:solidFill>
            <a:srgbClr val="9ACB6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300" dirty="0">
                <a:solidFill>
                  <a:schemeClr val="tx1"/>
                </a:solidFill>
              </a:rPr>
              <a:t>HALO Worldwide</a:t>
            </a:r>
            <a:r>
              <a:rPr kumimoji="1" lang="zh-CN" altLang="en-US" sz="1300" dirty="0">
                <a:solidFill>
                  <a:schemeClr val="tx1"/>
                </a:solidFill>
              </a:rPr>
              <a:t> </a:t>
            </a:r>
            <a:r>
              <a:rPr kumimoji="1" lang="en-US" altLang="zh-CN" sz="1300" dirty="0">
                <a:solidFill>
                  <a:schemeClr val="tx1"/>
                </a:solidFill>
              </a:rPr>
              <a:t>Publicity services</a:t>
            </a:r>
          </a:p>
          <a:p>
            <a:pPr algn="ctr"/>
            <a:r>
              <a:rPr kumimoji="1" lang="en-US" altLang="zh-CN" sz="1300" dirty="0">
                <a:solidFill>
                  <a:schemeClr val="tx1"/>
                </a:solidFill>
              </a:rPr>
              <a:t>HALO</a:t>
            </a:r>
            <a:r>
              <a:rPr kumimoji="1" lang="zh-CN" altLang="en-US" sz="1300" dirty="0">
                <a:solidFill>
                  <a:schemeClr val="tx1"/>
                </a:solidFill>
              </a:rPr>
              <a:t> 全球宣传服务</a:t>
            </a:r>
            <a:endParaRPr kumimoji="1" lang="en-US" altLang="zh-CN" sz="1300" dirty="0">
              <a:solidFill>
                <a:schemeClr val="tx1"/>
              </a:solidFill>
            </a:endParaRPr>
          </a:p>
        </p:txBody>
      </p:sp>
      <p:sp>
        <p:nvSpPr>
          <p:cNvPr id="31" name="立方体 30">
            <a:extLst>
              <a:ext uri="{FF2B5EF4-FFF2-40B4-BE49-F238E27FC236}">
                <a16:creationId xmlns:a16="http://schemas.microsoft.com/office/drawing/2014/main" id="{241446F1-6661-904F-85E5-A4A9333CB8A7}"/>
              </a:ext>
            </a:extLst>
          </p:cNvPr>
          <p:cNvSpPr/>
          <p:nvPr/>
        </p:nvSpPr>
        <p:spPr>
          <a:xfrm>
            <a:off x="8469438" y="5782823"/>
            <a:ext cx="2877701" cy="625640"/>
          </a:xfrm>
          <a:prstGeom prst="cube">
            <a:avLst/>
          </a:prstGeom>
          <a:solidFill>
            <a:srgbClr val="9ACB6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300" dirty="0">
                <a:solidFill>
                  <a:schemeClr val="tx1"/>
                </a:solidFill>
              </a:rPr>
              <a:t>Hosting Cloud.</a:t>
            </a:r>
            <a:r>
              <a:rPr kumimoji="1" lang="zh-CN" altLang="en-US" sz="1300" dirty="0">
                <a:solidFill>
                  <a:schemeClr val="tx1"/>
                </a:solidFill>
              </a:rPr>
              <a:t> </a:t>
            </a:r>
            <a:r>
              <a:rPr kumimoji="1" lang="en-US" altLang="zh-CN" sz="1300" dirty="0">
                <a:solidFill>
                  <a:schemeClr val="tx1"/>
                </a:solidFill>
              </a:rPr>
              <a:t>Services Providers</a:t>
            </a:r>
          </a:p>
          <a:p>
            <a:pPr algn="ctr"/>
            <a:r>
              <a:rPr kumimoji="1" lang="zh-CN" altLang="en-US" sz="1300" dirty="0">
                <a:solidFill>
                  <a:schemeClr val="tx1"/>
                </a:solidFill>
              </a:rPr>
              <a:t>托管云服务提供商</a:t>
            </a:r>
            <a:endParaRPr kumimoji="1" lang="en-US" altLang="zh-CN" sz="1300" dirty="0">
              <a:solidFill>
                <a:schemeClr val="tx1"/>
              </a:solidFill>
            </a:endParaRPr>
          </a:p>
        </p:txBody>
      </p:sp>
      <p:sp>
        <p:nvSpPr>
          <p:cNvPr id="32" name="立方体 31">
            <a:extLst>
              <a:ext uri="{FF2B5EF4-FFF2-40B4-BE49-F238E27FC236}">
                <a16:creationId xmlns:a16="http://schemas.microsoft.com/office/drawing/2014/main" id="{5D58C4FB-81EC-D041-BB74-263BCFCD5EA9}"/>
              </a:ext>
            </a:extLst>
          </p:cNvPr>
          <p:cNvSpPr/>
          <p:nvPr/>
        </p:nvSpPr>
        <p:spPr>
          <a:xfrm>
            <a:off x="6513595" y="6276198"/>
            <a:ext cx="1267328" cy="379618"/>
          </a:xfrm>
          <a:prstGeom prst="cube">
            <a:avLst/>
          </a:prstGeom>
          <a:solidFill>
            <a:srgbClr val="9ACB6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chemeClr val="tx1"/>
                </a:solidFill>
              </a:rPr>
              <a:t>External Company</a:t>
            </a:r>
          </a:p>
          <a:p>
            <a:pPr algn="ctr"/>
            <a:r>
              <a:rPr kumimoji="1" lang="zh-CN" altLang="en-US" sz="1000" dirty="0">
                <a:solidFill>
                  <a:schemeClr val="tx1"/>
                </a:solidFill>
              </a:rPr>
              <a:t>外部公司</a:t>
            </a:r>
            <a:endParaRPr kumimoji="1" lang="en-US" altLang="zh-CN" sz="1000" dirty="0">
              <a:solidFill>
                <a:schemeClr val="tx1"/>
              </a:solidFill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9E16FBF7-AC77-E841-AD5B-2C3B0DBBB713}"/>
              </a:ext>
            </a:extLst>
          </p:cNvPr>
          <p:cNvSpPr/>
          <p:nvPr/>
        </p:nvSpPr>
        <p:spPr>
          <a:xfrm>
            <a:off x="3642335" y="6281981"/>
            <a:ext cx="1163314" cy="354566"/>
          </a:xfrm>
          <a:prstGeom prst="rect">
            <a:avLst/>
          </a:prstGeom>
          <a:solidFill>
            <a:srgbClr val="CFE7F4"/>
          </a:solidFill>
          <a:ln>
            <a:solidFill>
              <a:srgbClr val="CFE7F4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chemeClr val="tx1"/>
                </a:solidFill>
              </a:rPr>
              <a:t>Corporate Officer</a:t>
            </a:r>
          </a:p>
          <a:p>
            <a:pPr algn="ctr"/>
            <a:r>
              <a:rPr kumimoji="1" lang="zh-CN" altLang="en-US" sz="1000" dirty="0">
                <a:solidFill>
                  <a:schemeClr val="tx1"/>
                </a:solidFill>
              </a:rPr>
              <a:t>公司管理人员</a:t>
            </a:r>
            <a:endParaRPr kumimoji="1" lang="en-US" altLang="zh-CN" sz="1000" dirty="0">
              <a:solidFill>
                <a:schemeClr val="tx1"/>
              </a:solidFill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C9F79DB3-7D3F-264D-83D9-7AEC78F40AAB}"/>
              </a:ext>
            </a:extLst>
          </p:cNvPr>
          <p:cNvSpPr/>
          <p:nvPr/>
        </p:nvSpPr>
        <p:spPr>
          <a:xfrm>
            <a:off x="2026053" y="6281981"/>
            <a:ext cx="1267328" cy="354565"/>
          </a:xfrm>
          <a:prstGeom prst="rect">
            <a:avLst/>
          </a:prstGeom>
          <a:solidFill>
            <a:srgbClr val="9866CA"/>
          </a:solidFill>
          <a:ln>
            <a:solidFill>
              <a:srgbClr val="9866CA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b="1" dirty="0">
                <a:solidFill>
                  <a:schemeClr val="tx1"/>
                </a:solidFill>
              </a:rPr>
              <a:t>Executive Officer</a:t>
            </a:r>
          </a:p>
          <a:p>
            <a:pPr algn="ctr"/>
            <a:r>
              <a:rPr kumimoji="1" lang="zh-CN" altLang="en-US" sz="1000" b="1" dirty="0">
                <a:solidFill>
                  <a:schemeClr val="tx1"/>
                </a:solidFill>
              </a:rPr>
              <a:t>执行官</a:t>
            </a:r>
            <a:endParaRPr kumimoji="1" lang="en-US" altLang="zh-CN" sz="1000" b="1" dirty="0">
              <a:solidFill>
                <a:schemeClr val="tx1"/>
              </a:solidFill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292B9E12-C122-D446-8BF1-A325E6821BBD}"/>
              </a:ext>
            </a:extLst>
          </p:cNvPr>
          <p:cNvSpPr/>
          <p:nvPr/>
        </p:nvSpPr>
        <p:spPr>
          <a:xfrm>
            <a:off x="1250811" y="5316248"/>
            <a:ext cx="2160000" cy="432000"/>
          </a:xfrm>
          <a:prstGeom prst="rect">
            <a:avLst/>
          </a:prstGeom>
          <a:solidFill>
            <a:srgbClr val="CFE7F4"/>
          </a:solidFill>
          <a:ln>
            <a:solidFill>
              <a:srgbClr val="CFE7F4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300" dirty="0">
                <a:solidFill>
                  <a:schemeClr val="tx1"/>
                </a:solidFill>
              </a:rPr>
              <a:t>VP, Infrastructure</a:t>
            </a:r>
            <a:br>
              <a:rPr kumimoji="1" lang="en-US" altLang="zh-CN" sz="1300" dirty="0">
                <a:solidFill>
                  <a:schemeClr val="tx1"/>
                </a:solidFill>
              </a:rPr>
            </a:br>
            <a:r>
              <a:rPr kumimoji="1" lang="zh-CN" altLang="en-US" sz="1300" dirty="0">
                <a:solidFill>
                  <a:schemeClr val="tx1"/>
                </a:solidFill>
              </a:rPr>
              <a:t>基础设施副总裁</a:t>
            </a:r>
            <a:endParaRPr kumimoji="1" lang="en-US" altLang="zh-CN" sz="1300" dirty="0">
              <a:solidFill>
                <a:schemeClr val="tx1"/>
              </a:solidFill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403AAB74-D116-4C44-89CC-F0F9A473F9BC}"/>
              </a:ext>
            </a:extLst>
          </p:cNvPr>
          <p:cNvSpPr/>
          <p:nvPr/>
        </p:nvSpPr>
        <p:spPr>
          <a:xfrm>
            <a:off x="1250811" y="4781988"/>
            <a:ext cx="2160000" cy="432000"/>
          </a:xfrm>
          <a:prstGeom prst="rect">
            <a:avLst/>
          </a:prstGeom>
          <a:solidFill>
            <a:srgbClr val="CFE7F4"/>
          </a:solidFill>
          <a:ln>
            <a:solidFill>
              <a:srgbClr val="CFE7F4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300" dirty="0">
                <a:solidFill>
                  <a:schemeClr val="tx1"/>
                </a:solidFill>
              </a:rPr>
              <a:t>VP, Marketing &amp; Publicity</a:t>
            </a:r>
          </a:p>
          <a:p>
            <a:pPr algn="ctr"/>
            <a:r>
              <a:rPr kumimoji="1" lang="zh-CN" altLang="en-US" sz="1300" dirty="0">
                <a:solidFill>
                  <a:schemeClr val="tx1"/>
                </a:solidFill>
              </a:rPr>
              <a:t>营销与宣传副总裁</a:t>
            </a:r>
            <a:endParaRPr kumimoji="1" lang="en-US" altLang="zh-CN" sz="1300" dirty="0">
              <a:solidFill>
                <a:schemeClr val="tx1"/>
              </a:solidFill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F44B11D4-AF29-6E49-B88F-AB66E2AEBCB0}"/>
              </a:ext>
            </a:extLst>
          </p:cNvPr>
          <p:cNvSpPr/>
          <p:nvPr/>
        </p:nvSpPr>
        <p:spPr>
          <a:xfrm>
            <a:off x="1259649" y="4247728"/>
            <a:ext cx="2160000" cy="432000"/>
          </a:xfrm>
          <a:prstGeom prst="rect">
            <a:avLst/>
          </a:prstGeom>
          <a:solidFill>
            <a:srgbClr val="CFE7F4"/>
          </a:solidFill>
          <a:ln>
            <a:solidFill>
              <a:srgbClr val="CFE7F4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300" dirty="0">
                <a:solidFill>
                  <a:schemeClr val="tx1"/>
                </a:solidFill>
              </a:rPr>
              <a:t>VP, Travel Assistance</a:t>
            </a:r>
          </a:p>
          <a:p>
            <a:pPr algn="ctr"/>
            <a:r>
              <a:rPr kumimoji="1" lang="zh-CN" altLang="en-US" sz="1300" dirty="0">
                <a:solidFill>
                  <a:schemeClr val="tx1"/>
                </a:solidFill>
              </a:rPr>
              <a:t>旅行援助副总裁</a:t>
            </a:r>
            <a:endParaRPr kumimoji="1" lang="en-US" altLang="zh-CN" sz="1300" dirty="0">
              <a:solidFill>
                <a:schemeClr val="tx1"/>
              </a:solidFill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237A2F3F-A79E-FE4A-B9FE-051FFBD4091C}"/>
              </a:ext>
            </a:extLst>
          </p:cNvPr>
          <p:cNvSpPr/>
          <p:nvPr/>
        </p:nvSpPr>
        <p:spPr>
          <a:xfrm>
            <a:off x="1256302" y="3700768"/>
            <a:ext cx="2160000" cy="432000"/>
          </a:xfrm>
          <a:prstGeom prst="rect">
            <a:avLst/>
          </a:prstGeom>
          <a:solidFill>
            <a:srgbClr val="CFE7F4"/>
          </a:solidFill>
          <a:ln>
            <a:solidFill>
              <a:srgbClr val="CFE7F4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300" dirty="0">
                <a:solidFill>
                  <a:schemeClr val="tx1"/>
                </a:solidFill>
              </a:rPr>
              <a:t>VP, Fundraising</a:t>
            </a:r>
          </a:p>
          <a:p>
            <a:pPr algn="ctr"/>
            <a:r>
              <a:rPr kumimoji="1" lang="en-US" altLang="zh-CN" sz="1300" dirty="0">
                <a:solidFill>
                  <a:schemeClr val="tx1"/>
                </a:solidFill>
              </a:rPr>
              <a:t> </a:t>
            </a:r>
            <a:r>
              <a:rPr kumimoji="1" lang="zh-CN" altLang="en-US" sz="1300" dirty="0">
                <a:solidFill>
                  <a:schemeClr val="tx1"/>
                </a:solidFill>
              </a:rPr>
              <a:t>募资副总裁</a:t>
            </a:r>
            <a:endParaRPr kumimoji="1" lang="en-US" altLang="zh-CN" sz="1300" dirty="0">
              <a:solidFill>
                <a:schemeClr val="tx1"/>
              </a:solidFill>
            </a:endParaRP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B40B9DA0-68EA-7746-8A5D-4B63E76A702E}"/>
              </a:ext>
            </a:extLst>
          </p:cNvPr>
          <p:cNvSpPr/>
          <p:nvPr/>
        </p:nvSpPr>
        <p:spPr>
          <a:xfrm>
            <a:off x="1260026" y="3153808"/>
            <a:ext cx="2160000" cy="432000"/>
          </a:xfrm>
          <a:prstGeom prst="rect">
            <a:avLst/>
          </a:prstGeom>
          <a:solidFill>
            <a:srgbClr val="CFE7F4"/>
          </a:solidFill>
          <a:ln>
            <a:solidFill>
              <a:srgbClr val="CFE7F4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300" dirty="0">
                <a:solidFill>
                  <a:schemeClr val="tx1"/>
                </a:solidFill>
              </a:rPr>
              <a:t>VP, Conferences</a:t>
            </a:r>
          </a:p>
          <a:p>
            <a:pPr algn="ctr"/>
            <a:r>
              <a:rPr kumimoji="1" lang="zh-CN" altLang="en-US" sz="1300" dirty="0">
                <a:solidFill>
                  <a:schemeClr val="tx1"/>
                </a:solidFill>
              </a:rPr>
              <a:t>会议副总裁</a:t>
            </a:r>
            <a:endParaRPr kumimoji="1" lang="en-US" altLang="zh-CN" sz="1300" dirty="0">
              <a:solidFill>
                <a:schemeClr val="tx1"/>
              </a:solidFill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12C5221E-E015-B149-BF70-81DA3982D17D}"/>
              </a:ext>
            </a:extLst>
          </p:cNvPr>
          <p:cNvSpPr/>
          <p:nvPr/>
        </p:nvSpPr>
        <p:spPr>
          <a:xfrm>
            <a:off x="1259229" y="2619977"/>
            <a:ext cx="2160000" cy="432000"/>
          </a:xfrm>
          <a:prstGeom prst="rect">
            <a:avLst/>
          </a:prstGeom>
          <a:solidFill>
            <a:srgbClr val="CFE7F4"/>
          </a:solidFill>
          <a:ln>
            <a:solidFill>
              <a:srgbClr val="CFE7F4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300" dirty="0">
                <a:solidFill>
                  <a:schemeClr val="tx1"/>
                </a:solidFill>
              </a:rPr>
              <a:t>VP, Brand Management</a:t>
            </a:r>
          </a:p>
          <a:p>
            <a:pPr algn="ctr"/>
            <a:r>
              <a:rPr kumimoji="1" lang="zh-CN" altLang="en-US" sz="1300" dirty="0">
                <a:solidFill>
                  <a:schemeClr val="tx1"/>
                </a:solidFill>
              </a:rPr>
              <a:t>品牌管理副总裁</a:t>
            </a:r>
            <a:endParaRPr kumimoji="1" lang="en-US" altLang="zh-CN" sz="1300" dirty="0">
              <a:solidFill>
                <a:schemeClr val="tx1"/>
              </a:solidFill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26487010-9BC5-604E-ABEA-FAFD27D677B1}"/>
              </a:ext>
            </a:extLst>
          </p:cNvPr>
          <p:cNvSpPr/>
          <p:nvPr/>
        </p:nvSpPr>
        <p:spPr>
          <a:xfrm>
            <a:off x="1259229" y="2091187"/>
            <a:ext cx="2160000" cy="432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300" dirty="0">
                <a:solidFill>
                  <a:schemeClr val="tx1"/>
                </a:solidFill>
              </a:rPr>
              <a:t>Executive Assistant</a:t>
            </a:r>
          </a:p>
          <a:p>
            <a:pPr algn="ctr"/>
            <a:r>
              <a:rPr kumimoji="1" lang="zh-CN" altLang="en-US" sz="1300" dirty="0">
                <a:solidFill>
                  <a:schemeClr val="tx1"/>
                </a:solidFill>
              </a:rPr>
              <a:t>行政助理</a:t>
            </a: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97A6AFC3-A633-B84F-ACE9-9C3F1D4DC511}"/>
              </a:ext>
            </a:extLst>
          </p:cNvPr>
          <p:cNvSpPr txBox="1"/>
          <p:nvPr/>
        </p:nvSpPr>
        <p:spPr>
          <a:xfrm>
            <a:off x="1207002" y="6336152"/>
            <a:ext cx="55015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Key</a:t>
            </a:r>
            <a:r>
              <a:rPr kumimoji="1" lang="zh-CN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：</a:t>
            </a:r>
          </a:p>
        </p:txBody>
      </p:sp>
      <p:cxnSp>
        <p:nvCxnSpPr>
          <p:cNvPr id="52" name="肘形连接符 51">
            <a:extLst>
              <a:ext uri="{FF2B5EF4-FFF2-40B4-BE49-F238E27FC236}">
                <a16:creationId xmlns:a16="http://schemas.microsoft.com/office/drawing/2014/main" id="{CF737B39-3302-C84D-8F08-CACAE8DC2FE4}"/>
              </a:ext>
            </a:extLst>
          </p:cNvPr>
          <p:cNvCxnSpPr>
            <a:cxnSpLocks/>
            <a:endCxn id="10" idx="1"/>
          </p:cNvCxnSpPr>
          <p:nvPr/>
        </p:nvCxnSpPr>
        <p:spPr>
          <a:xfrm rot="5400000" flipH="1" flipV="1">
            <a:off x="-1136476" y="3191223"/>
            <a:ext cx="4217467" cy="573944"/>
          </a:xfrm>
          <a:prstGeom prst="bentConnector2">
            <a:avLst/>
          </a:prstGeom>
          <a:ln w="28575">
            <a:solidFill>
              <a:schemeClr val="bg1">
                <a:lumMod val="50000"/>
              </a:schemeClr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线箭头连接符 54">
            <a:extLst>
              <a:ext uri="{FF2B5EF4-FFF2-40B4-BE49-F238E27FC236}">
                <a16:creationId xmlns:a16="http://schemas.microsoft.com/office/drawing/2014/main" id="{8324781C-5536-174C-A43D-1B17F5750B1D}"/>
              </a:ext>
            </a:extLst>
          </p:cNvPr>
          <p:cNvCxnSpPr>
            <a:stCxn id="10" idx="3"/>
            <a:endCxn id="4" idx="1"/>
          </p:cNvCxnSpPr>
          <p:nvPr/>
        </p:nvCxnSpPr>
        <p:spPr>
          <a:xfrm flipV="1">
            <a:off x="3419229" y="1368840"/>
            <a:ext cx="2285337" cy="621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线箭头连接符 55">
            <a:extLst>
              <a:ext uri="{FF2B5EF4-FFF2-40B4-BE49-F238E27FC236}">
                <a16:creationId xmlns:a16="http://schemas.microsoft.com/office/drawing/2014/main" id="{C2098796-C11D-574C-93D6-6D33DD9A3D4F}"/>
              </a:ext>
            </a:extLst>
          </p:cNvPr>
          <p:cNvCxnSpPr>
            <a:cxnSpLocks/>
            <a:stCxn id="11" idx="2"/>
            <a:endCxn id="4" idx="1"/>
          </p:cNvCxnSpPr>
          <p:nvPr/>
        </p:nvCxnSpPr>
        <p:spPr>
          <a:xfrm>
            <a:off x="4071725" y="966785"/>
            <a:ext cx="1632841" cy="402055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线箭头连接符 61">
            <a:extLst>
              <a:ext uri="{FF2B5EF4-FFF2-40B4-BE49-F238E27FC236}">
                <a16:creationId xmlns:a16="http://schemas.microsoft.com/office/drawing/2014/main" id="{1F87ABA2-1000-0241-9ABA-598AF575969F}"/>
              </a:ext>
            </a:extLst>
          </p:cNvPr>
          <p:cNvCxnSpPr>
            <a:cxnSpLocks/>
          </p:cNvCxnSpPr>
          <p:nvPr/>
        </p:nvCxnSpPr>
        <p:spPr>
          <a:xfrm flipH="1">
            <a:off x="685284" y="5579965"/>
            <a:ext cx="565527" cy="6961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线箭头连接符 93">
            <a:extLst>
              <a:ext uri="{FF2B5EF4-FFF2-40B4-BE49-F238E27FC236}">
                <a16:creationId xmlns:a16="http://schemas.microsoft.com/office/drawing/2014/main" id="{833CBE41-342F-3745-B0AE-3FF6E0C886F1}"/>
              </a:ext>
            </a:extLst>
          </p:cNvPr>
          <p:cNvCxnSpPr>
            <a:cxnSpLocks/>
          </p:cNvCxnSpPr>
          <p:nvPr/>
        </p:nvCxnSpPr>
        <p:spPr>
          <a:xfrm flipH="1">
            <a:off x="685284" y="5035774"/>
            <a:ext cx="565527" cy="6961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线箭头连接符 94">
            <a:extLst>
              <a:ext uri="{FF2B5EF4-FFF2-40B4-BE49-F238E27FC236}">
                <a16:creationId xmlns:a16="http://schemas.microsoft.com/office/drawing/2014/main" id="{7EA86AF0-F62A-E741-83B9-7CFF325466AC}"/>
              </a:ext>
            </a:extLst>
          </p:cNvPr>
          <p:cNvCxnSpPr>
            <a:cxnSpLocks/>
          </p:cNvCxnSpPr>
          <p:nvPr/>
        </p:nvCxnSpPr>
        <p:spPr>
          <a:xfrm flipH="1">
            <a:off x="684400" y="3393943"/>
            <a:ext cx="565527" cy="6961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线箭头连接符 95">
            <a:extLst>
              <a:ext uri="{FF2B5EF4-FFF2-40B4-BE49-F238E27FC236}">
                <a16:creationId xmlns:a16="http://schemas.microsoft.com/office/drawing/2014/main" id="{418CE2CD-1AB2-E54E-BB9B-AE1F6946A65D}"/>
              </a:ext>
            </a:extLst>
          </p:cNvPr>
          <p:cNvCxnSpPr>
            <a:cxnSpLocks/>
          </p:cNvCxnSpPr>
          <p:nvPr/>
        </p:nvCxnSpPr>
        <p:spPr>
          <a:xfrm flipH="1">
            <a:off x="685284" y="3941615"/>
            <a:ext cx="565527" cy="6961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线箭头连接符 96">
            <a:extLst>
              <a:ext uri="{FF2B5EF4-FFF2-40B4-BE49-F238E27FC236}">
                <a16:creationId xmlns:a16="http://schemas.microsoft.com/office/drawing/2014/main" id="{4B3B9590-9DC0-3E4F-A2F1-9F7851F25622}"/>
              </a:ext>
            </a:extLst>
          </p:cNvPr>
          <p:cNvCxnSpPr>
            <a:cxnSpLocks/>
          </p:cNvCxnSpPr>
          <p:nvPr/>
        </p:nvCxnSpPr>
        <p:spPr>
          <a:xfrm flipH="1">
            <a:off x="686479" y="4488102"/>
            <a:ext cx="565527" cy="6961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线箭头连接符 97">
            <a:extLst>
              <a:ext uri="{FF2B5EF4-FFF2-40B4-BE49-F238E27FC236}">
                <a16:creationId xmlns:a16="http://schemas.microsoft.com/office/drawing/2014/main" id="{F17A364A-92E4-7345-9C14-FDA53A275EC9}"/>
              </a:ext>
            </a:extLst>
          </p:cNvPr>
          <p:cNvCxnSpPr>
            <a:cxnSpLocks/>
          </p:cNvCxnSpPr>
          <p:nvPr/>
        </p:nvCxnSpPr>
        <p:spPr>
          <a:xfrm flipH="1">
            <a:off x="684399" y="2846864"/>
            <a:ext cx="565527" cy="6961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线箭头连接符 98">
            <a:extLst>
              <a:ext uri="{FF2B5EF4-FFF2-40B4-BE49-F238E27FC236}">
                <a16:creationId xmlns:a16="http://schemas.microsoft.com/office/drawing/2014/main" id="{CF733E0E-844F-CD43-8E5F-FC5C3A0730AC}"/>
              </a:ext>
            </a:extLst>
          </p:cNvPr>
          <p:cNvCxnSpPr>
            <a:cxnSpLocks/>
          </p:cNvCxnSpPr>
          <p:nvPr/>
        </p:nvCxnSpPr>
        <p:spPr>
          <a:xfrm flipH="1">
            <a:off x="684399" y="2301601"/>
            <a:ext cx="565527" cy="6961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肘形连接符 99">
            <a:extLst>
              <a:ext uri="{FF2B5EF4-FFF2-40B4-BE49-F238E27FC236}">
                <a16:creationId xmlns:a16="http://schemas.microsoft.com/office/drawing/2014/main" id="{34306488-7DF5-4042-BBDC-A1A1B43ACADD}"/>
              </a:ext>
            </a:extLst>
          </p:cNvPr>
          <p:cNvCxnSpPr>
            <a:cxnSpLocks/>
            <a:stCxn id="13" idx="1"/>
            <a:endCxn id="10" idx="2"/>
          </p:cNvCxnSpPr>
          <p:nvPr/>
        </p:nvCxnSpPr>
        <p:spPr>
          <a:xfrm rot="10800000">
            <a:off x="2339229" y="1585461"/>
            <a:ext cx="1762204" cy="222454"/>
          </a:xfrm>
          <a:prstGeom prst="bentConnector2">
            <a:avLst/>
          </a:prstGeom>
          <a:ln w="28575">
            <a:solidFill>
              <a:schemeClr val="bg1">
                <a:lumMod val="50000"/>
              </a:schemeClr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肘形连接符 107">
            <a:extLst>
              <a:ext uri="{FF2B5EF4-FFF2-40B4-BE49-F238E27FC236}">
                <a16:creationId xmlns:a16="http://schemas.microsoft.com/office/drawing/2014/main" id="{3C66C52B-1ACC-A64B-A84A-C464B3778685}"/>
              </a:ext>
            </a:extLst>
          </p:cNvPr>
          <p:cNvCxnSpPr>
            <a:cxnSpLocks/>
          </p:cNvCxnSpPr>
          <p:nvPr/>
        </p:nvCxnSpPr>
        <p:spPr>
          <a:xfrm flipV="1">
            <a:off x="5376447" y="1368840"/>
            <a:ext cx="340819" cy="973238"/>
          </a:xfrm>
          <a:prstGeom prst="bentConnector3">
            <a:avLst>
              <a:gd name="adj1" fmla="val 50000"/>
            </a:avLst>
          </a:prstGeom>
          <a:ln w="28575">
            <a:solidFill>
              <a:schemeClr val="bg1">
                <a:lumMod val="50000"/>
              </a:schemeClr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肘形连接符 110">
            <a:extLst>
              <a:ext uri="{FF2B5EF4-FFF2-40B4-BE49-F238E27FC236}">
                <a16:creationId xmlns:a16="http://schemas.microsoft.com/office/drawing/2014/main" id="{A52DDF1C-2B89-0940-92EF-7DD57AA0C60A}"/>
              </a:ext>
            </a:extLst>
          </p:cNvPr>
          <p:cNvCxnSpPr>
            <a:cxnSpLocks/>
          </p:cNvCxnSpPr>
          <p:nvPr/>
        </p:nvCxnSpPr>
        <p:spPr>
          <a:xfrm flipV="1">
            <a:off x="5376447" y="1368840"/>
            <a:ext cx="340819" cy="1430882"/>
          </a:xfrm>
          <a:prstGeom prst="bentConnector3">
            <a:avLst>
              <a:gd name="adj1" fmla="val 50000"/>
            </a:avLst>
          </a:prstGeom>
          <a:ln w="28575">
            <a:solidFill>
              <a:schemeClr val="bg1">
                <a:lumMod val="50000"/>
              </a:schemeClr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矩形 114">
            <a:extLst>
              <a:ext uri="{FF2B5EF4-FFF2-40B4-BE49-F238E27FC236}">
                <a16:creationId xmlns:a16="http://schemas.microsoft.com/office/drawing/2014/main" id="{0D723792-BAD4-6B4E-85B5-E3E2F2CB8CDF}"/>
              </a:ext>
            </a:extLst>
          </p:cNvPr>
          <p:cNvSpPr/>
          <p:nvPr/>
        </p:nvSpPr>
        <p:spPr>
          <a:xfrm>
            <a:off x="7068827" y="5154445"/>
            <a:ext cx="1640505" cy="369594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CN" altLang="en-US" sz="1300" dirty="0">
              <a:solidFill>
                <a:schemeClr val="tx1"/>
              </a:solidFill>
            </a:endParaRPr>
          </a:p>
        </p:txBody>
      </p:sp>
      <p:sp>
        <p:nvSpPr>
          <p:cNvPr id="116" name="矩形 115">
            <a:extLst>
              <a:ext uri="{FF2B5EF4-FFF2-40B4-BE49-F238E27FC236}">
                <a16:creationId xmlns:a16="http://schemas.microsoft.com/office/drawing/2014/main" id="{C3D8957C-DB4C-B448-8925-D198D8063341}"/>
              </a:ext>
            </a:extLst>
          </p:cNvPr>
          <p:cNvSpPr/>
          <p:nvPr/>
        </p:nvSpPr>
        <p:spPr>
          <a:xfrm>
            <a:off x="7003348" y="5219921"/>
            <a:ext cx="1640505" cy="369594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CN" altLang="en-US" sz="1300" dirty="0">
              <a:solidFill>
                <a:schemeClr val="tx1"/>
              </a:solidFill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D234C8A0-1317-3549-8069-E1B07FC879F5}"/>
              </a:ext>
            </a:extLst>
          </p:cNvPr>
          <p:cNvSpPr/>
          <p:nvPr/>
        </p:nvSpPr>
        <p:spPr>
          <a:xfrm>
            <a:off x="6911787" y="5293730"/>
            <a:ext cx="1640505" cy="416223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1300" dirty="0">
                <a:solidFill>
                  <a:schemeClr val="tx1"/>
                </a:solidFill>
              </a:rPr>
              <a:t>Infrastructure</a:t>
            </a:r>
            <a:r>
              <a:rPr kumimoji="1" lang="zh-CN" altLang="en-US" sz="1300" dirty="0">
                <a:solidFill>
                  <a:schemeClr val="tx1"/>
                </a:solidFill>
              </a:rPr>
              <a:t> </a:t>
            </a:r>
            <a:r>
              <a:rPr kumimoji="1" lang="en-US" altLang="zh-CN" sz="1300" dirty="0">
                <a:solidFill>
                  <a:schemeClr val="tx1"/>
                </a:solidFill>
              </a:rPr>
              <a:t>Staff</a:t>
            </a:r>
          </a:p>
          <a:p>
            <a:r>
              <a:rPr kumimoji="1" lang="zh-CN" altLang="en-US" sz="1300" dirty="0">
                <a:solidFill>
                  <a:schemeClr val="tx1"/>
                </a:solidFill>
              </a:rPr>
              <a:t>基础设施工作人员</a:t>
            </a:r>
          </a:p>
        </p:txBody>
      </p:sp>
      <p:cxnSp>
        <p:nvCxnSpPr>
          <p:cNvPr id="117" name="直线箭头连接符 116">
            <a:extLst>
              <a:ext uri="{FF2B5EF4-FFF2-40B4-BE49-F238E27FC236}">
                <a16:creationId xmlns:a16="http://schemas.microsoft.com/office/drawing/2014/main" id="{6C20CD75-D197-4047-97E3-E76263504188}"/>
              </a:ext>
            </a:extLst>
          </p:cNvPr>
          <p:cNvCxnSpPr>
            <a:cxnSpLocks/>
            <a:stCxn id="30" idx="1"/>
            <a:endCxn id="219" idx="3"/>
          </p:cNvCxnSpPr>
          <p:nvPr/>
        </p:nvCxnSpPr>
        <p:spPr>
          <a:xfrm flipH="1">
            <a:off x="6261143" y="5501842"/>
            <a:ext cx="650644" cy="3678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直线箭头连接符 120">
            <a:extLst>
              <a:ext uri="{FF2B5EF4-FFF2-40B4-BE49-F238E27FC236}">
                <a16:creationId xmlns:a16="http://schemas.microsoft.com/office/drawing/2014/main" id="{4B98BC99-4A80-3841-B82A-76BE7223F42B}"/>
              </a:ext>
            </a:extLst>
          </p:cNvPr>
          <p:cNvCxnSpPr>
            <a:cxnSpLocks/>
            <a:stCxn id="25" idx="2"/>
            <a:endCxn id="39" idx="3"/>
          </p:cNvCxnSpPr>
          <p:nvPr/>
        </p:nvCxnSpPr>
        <p:spPr>
          <a:xfrm flipH="1" flipV="1">
            <a:off x="3416302" y="3916768"/>
            <a:ext cx="614016" cy="4702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肘形连接符 127">
            <a:extLst>
              <a:ext uri="{FF2B5EF4-FFF2-40B4-BE49-F238E27FC236}">
                <a16:creationId xmlns:a16="http://schemas.microsoft.com/office/drawing/2014/main" id="{760D7219-1FAF-BE4F-A30C-E30C3B8DC960}"/>
              </a:ext>
            </a:extLst>
          </p:cNvPr>
          <p:cNvCxnSpPr>
            <a:cxnSpLocks/>
            <a:stCxn id="25" idx="0"/>
            <a:endCxn id="15" idx="2"/>
          </p:cNvCxnSpPr>
          <p:nvPr/>
        </p:nvCxnSpPr>
        <p:spPr>
          <a:xfrm rot="16200000" flipV="1">
            <a:off x="4797055" y="3032754"/>
            <a:ext cx="435086" cy="569029"/>
          </a:xfrm>
          <a:prstGeom prst="bentConnector3">
            <a:avLst>
              <a:gd name="adj1" fmla="val 50000"/>
            </a:avLst>
          </a:prstGeom>
          <a:ln w="28575">
            <a:solidFill>
              <a:schemeClr val="bg1">
                <a:lumMod val="50000"/>
              </a:schemeClr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肘形连接符 139">
            <a:extLst>
              <a:ext uri="{FF2B5EF4-FFF2-40B4-BE49-F238E27FC236}">
                <a16:creationId xmlns:a16="http://schemas.microsoft.com/office/drawing/2014/main" id="{90240220-5F82-4D41-88C5-748BB5FDCDB7}"/>
              </a:ext>
            </a:extLst>
          </p:cNvPr>
          <p:cNvCxnSpPr>
            <a:cxnSpLocks/>
          </p:cNvCxnSpPr>
          <p:nvPr/>
        </p:nvCxnSpPr>
        <p:spPr>
          <a:xfrm rot="16200000" flipH="1">
            <a:off x="3518216" y="2059370"/>
            <a:ext cx="1411553" cy="1022210"/>
          </a:xfrm>
          <a:prstGeom prst="bentConnector3">
            <a:avLst>
              <a:gd name="adj1" fmla="val 97685"/>
            </a:avLst>
          </a:prstGeom>
          <a:ln w="28575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直线箭头连接符 152">
            <a:extLst>
              <a:ext uri="{FF2B5EF4-FFF2-40B4-BE49-F238E27FC236}">
                <a16:creationId xmlns:a16="http://schemas.microsoft.com/office/drawing/2014/main" id="{76872F4A-B1A4-D642-8FAB-95F7C589D3C1}"/>
              </a:ext>
            </a:extLst>
          </p:cNvPr>
          <p:cNvCxnSpPr>
            <a:cxnSpLocks/>
            <a:stCxn id="26" idx="2"/>
            <a:endCxn id="37" idx="3"/>
          </p:cNvCxnSpPr>
          <p:nvPr/>
        </p:nvCxnSpPr>
        <p:spPr>
          <a:xfrm flipH="1">
            <a:off x="3410811" y="4739826"/>
            <a:ext cx="495455" cy="258162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直线箭头连接符 155">
            <a:extLst>
              <a:ext uri="{FF2B5EF4-FFF2-40B4-BE49-F238E27FC236}">
                <a16:creationId xmlns:a16="http://schemas.microsoft.com/office/drawing/2014/main" id="{7FEF5A40-B670-CE4E-B18E-85C73F2E696F}"/>
              </a:ext>
            </a:extLst>
          </p:cNvPr>
          <p:cNvCxnSpPr>
            <a:cxnSpLocks/>
            <a:endCxn id="36" idx="3"/>
          </p:cNvCxnSpPr>
          <p:nvPr/>
        </p:nvCxnSpPr>
        <p:spPr>
          <a:xfrm flipH="1" flipV="1">
            <a:off x="3410811" y="5532248"/>
            <a:ext cx="564731" cy="2596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肘形连接符 162">
            <a:extLst>
              <a:ext uri="{FF2B5EF4-FFF2-40B4-BE49-F238E27FC236}">
                <a16:creationId xmlns:a16="http://schemas.microsoft.com/office/drawing/2014/main" id="{C4DC98E2-DD5E-2B46-8295-7560C14836E8}"/>
              </a:ext>
            </a:extLst>
          </p:cNvPr>
          <p:cNvCxnSpPr>
            <a:cxnSpLocks/>
            <a:endCxn id="219" idx="2"/>
          </p:cNvCxnSpPr>
          <p:nvPr/>
        </p:nvCxnSpPr>
        <p:spPr>
          <a:xfrm rot="10800000">
            <a:off x="5091866" y="5721521"/>
            <a:ext cx="3322153" cy="375201"/>
          </a:xfrm>
          <a:prstGeom prst="bentConnector2">
            <a:avLst/>
          </a:prstGeom>
          <a:ln w="28575">
            <a:solidFill>
              <a:schemeClr val="bg1">
                <a:lumMod val="50000"/>
              </a:schemeClr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肘形连接符 187">
            <a:extLst>
              <a:ext uri="{FF2B5EF4-FFF2-40B4-BE49-F238E27FC236}">
                <a16:creationId xmlns:a16="http://schemas.microsoft.com/office/drawing/2014/main" id="{12E36BF8-BF1D-CA42-AAD8-7E67F52E8645}"/>
              </a:ext>
            </a:extLst>
          </p:cNvPr>
          <p:cNvCxnSpPr>
            <a:cxnSpLocks/>
            <a:stCxn id="4" idx="0"/>
            <a:endCxn id="18" idx="2"/>
          </p:cNvCxnSpPr>
          <p:nvPr/>
        </p:nvCxnSpPr>
        <p:spPr>
          <a:xfrm rot="5400000" flipH="1" flipV="1">
            <a:off x="7015269" y="257889"/>
            <a:ext cx="256628" cy="1080501"/>
          </a:xfrm>
          <a:prstGeom prst="bentConnector2">
            <a:avLst/>
          </a:prstGeom>
          <a:ln w="28575">
            <a:solidFill>
              <a:schemeClr val="bg1">
                <a:lumMod val="50000"/>
              </a:schemeClr>
            </a:solidFill>
            <a:prstDash val="sysDash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肘形连接符 191">
            <a:extLst>
              <a:ext uri="{FF2B5EF4-FFF2-40B4-BE49-F238E27FC236}">
                <a16:creationId xmlns:a16="http://schemas.microsoft.com/office/drawing/2014/main" id="{360A63E6-5488-FE45-846E-7158D13660B1}"/>
              </a:ext>
            </a:extLst>
          </p:cNvPr>
          <p:cNvCxnSpPr>
            <a:cxnSpLocks/>
            <a:stCxn id="16" idx="1"/>
            <a:endCxn id="4" idx="3"/>
          </p:cNvCxnSpPr>
          <p:nvPr/>
        </p:nvCxnSpPr>
        <p:spPr>
          <a:xfrm rot="10800000">
            <a:off x="7502101" y="1368841"/>
            <a:ext cx="893461" cy="228849"/>
          </a:xfrm>
          <a:prstGeom prst="bentConnector3">
            <a:avLst>
              <a:gd name="adj1" fmla="val 50000"/>
            </a:avLst>
          </a:prstGeom>
          <a:ln w="28575">
            <a:solidFill>
              <a:schemeClr val="bg1">
                <a:lumMod val="50000"/>
              </a:schemeClr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肘形连接符 194">
            <a:extLst>
              <a:ext uri="{FF2B5EF4-FFF2-40B4-BE49-F238E27FC236}">
                <a16:creationId xmlns:a16="http://schemas.microsoft.com/office/drawing/2014/main" id="{7310E94A-8E7C-2E4D-BBA1-7B4029225250}"/>
              </a:ext>
            </a:extLst>
          </p:cNvPr>
          <p:cNvCxnSpPr>
            <a:cxnSpLocks/>
            <a:stCxn id="17" idx="1"/>
            <a:endCxn id="4" idx="3"/>
          </p:cNvCxnSpPr>
          <p:nvPr/>
        </p:nvCxnSpPr>
        <p:spPr>
          <a:xfrm rot="10800000">
            <a:off x="7502101" y="1368840"/>
            <a:ext cx="891933" cy="1057110"/>
          </a:xfrm>
          <a:prstGeom prst="bentConnector3">
            <a:avLst>
              <a:gd name="adj1" fmla="val 50000"/>
            </a:avLst>
          </a:prstGeom>
          <a:ln w="28575">
            <a:solidFill>
              <a:schemeClr val="bg1">
                <a:lumMod val="50000"/>
              </a:schemeClr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肘形连接符 204">
            <a:extLst>
              <a:ext uri="{FF2B5EF4-FFF2-40B4-BE49-F238E27FC236}">
                <a16:creationId xmlns:a16="http://schemas.microsoft.com/office/drawing/2014/main" id="{13C1C3D7-4B7F-AA45-9510-49B61D03AC11}"/>
              </a:ext>
            </a:extLst>
          </p:cNvPr>
          <p:cNvCxnSpPr>
            <a:cxnSpLocks/>
            <a:stCxn id="20" idx="2"/>
          </p:cNvCxnSpPr>
          <p:nvPr/>
        </p:nvCxnSpPr>
        <p:spPr>
          <a:xfrm rot="10800000">
            <a:off x="9419781" y="2751412"/>
            <a:ext cx="229374" cy="471667"/>
          </a:xfrm>
          <a:prstGeom prst="bentConnector2">
            <a:avLst/>
          </a:prstGeom>
          <a:ln w="28575">
            <a:solidFill>
              <a:schemeClr val="bg1">
                <a:lumMod val="50000"/>
              </a:schemeClr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肘形连接符 207">
            <a:extLst>
              <a:ext uri="{FF2B5EF4-FFF2-40B4-BE49-F238E27FC236}">
                <a16:creationId xmlns:a16="http://schemas.microsoft.com/office/drawing/2014/main" id="{BE9C9421-0DCE-0840-B4E8-D8A1E95B606C}"/>
              </a:ext>
            </a:extLst>
          </p:cNvPr>
          <p:cNvCxnSpPr>
            <a:cxnSpLocks/>
            <a:stCxn id="21" idx="2"/>
          </p:cNvCxnSpPr>
          <p:nvPr/>
        </p:nvCxnSpPr>
        <p:spPr>
          <a:xfrm rot="10800000">
            <a:off x="9419782" y="2743450"/>
            <a:ext cx="257594" cy="1157088"/>
          </a:xfrm>
          <a:prstGeom prst="bentConnector2">
            <a:avLst/>
          </a:prstGeom>
          <a:ln w="28575">
            <a:solidFill>
              <a:schemeClr val="bg1">
                <a:lumMod val="50000"/>
              </a:schemeClr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肘形连接符 209">
            <a:extLst>
              <a:ext uri="{FF2B5EF4-FFF2-40B4-BE49-F238E27FC236}">
                <a16:creationId xmlns:a16="http://schemas.microsoft.com/office/drawing/2014/main" id="{155BC818-E540-E84B-870A-4A436EEEE17E}"/>
              </a:ext>
            </a:extLst>
          </p:cNvPr>
          <p:cNvCxnSpPr>
            <a:cxnSpLocks/>
            <a:stCxn id="22" idx="2"/>
          </p:cNvCxnSpPr>
          <p:nvPr/>
        </p:nvCxnSpPr>
        <p:spPr>
          <a:xfrm rot="10800000">
            <a:off x="9419782" y="2751412"/>
            <a:ext cx="254319" cy="1818764"/>
          </a:xfrm>
          <a:prstGeom prst="bentConnector2">
            <a:avLst/>
          </a:prstGeom>
          <a:ln w="28575">
            <a:solidFill>
              <a:schemeClr val="bg1">
                <a:lumMod val="50000"/>
              </a:schemeClr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8" name="矩形 217">
            <a:extLst>
              <a:ext uri="{FF2B5EF4-FFF2-40B4-BE49-F238E27FC236}">
                <a16:creationId xmlns:a16="http://schemas.microsoft.com/office/drawing/2014/main" id="{7A450386-3C29-2947-8A11-38EC1866649F}"/>
              </a:ext>
            </a:extLst>
          </p:cNvPr>
          <p:cNvSpPr/>
          <p:nvPr/>
        </p:nvSpPr>
        <p:spPr>
          <a:xfrm>
            <a:off x="5049235" y="6281982"/>
            <a:ext cx="1267328" cy="354565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chemeClr val="tx1"/>
                </a:solidFill>
              </a:rPr>
              <a:t>Paid Position</a:t>
            </a:r>
          </a:p>
          <a:p>
            <a:pPr algn="ctr"/>
            <a:r>
              <a:rPr kumimoji="1" lang="zh-CN" altLang="en-US" sz="1000" dirty="0">
                <a:solidFill>
                  <a:schemeClr val="tx1"/>
                </a:solidFill>
              </a:rPr>
              <a:t>带薪职位</a:t>
            </a:r>
            <a:endParaRPr kumimoji="1" lang="en-US" altLang="zh-CN" sz="1000" dirty="0">
              <a:solidFill>
                <a:schemeClr val="tx1"/>
              </a:solidFill>
            </a:endParaRPr>
          </a:p>
        </p:txBody>
      </p:sp>
      <p:sp>
        <p:nvSpPr>
          <p:cNvPr id="219" name="矩形 218">
            <a:extLst>
              <a:ext uri="{FF2B5EF4-FFF2-40B4-BE49-F238E27FC236}">
                <a16:creationId xmlns:a16="http://schemas.microsoft.com/office/drawing/2014/main" id="{93AE03EA-B30B-F147-9775-EE13BFC9F7D8}"/>
              </a:ext>
            </a:extLst>
          </p:cNvPr>
          <p:cNvSpPr/>
          <p:nvPr/>
        </p:nvSpPr>
        <p:spPr>
          <a:xfrm>
            <a:off x="3922586" y="5289520"/>
            <a:ext cx="2338557" cy="432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300" dirty="0">
                <a:solidFill>
                  <a:schemeClr val="tx1"/>
                </a:solidFill>
              </a:rPr>
              <a:t>Infrastructure Administrator</a:t>
            </a:r>
          </a:p>
          <a:p>
            <a:pPr algn="ctr"/>
            <a:r>
              <a:rPr kumimoji="1" lang="zh-CN" altLang="en-US" sz="1300" dirty="0">
                <a:solidFill>
                  <a:schemeClr val="tx1"/>
                </a:solidFill>
              </a:rPr>
              <a:t>基础设施管理员</a:t>
            </a:r>
            <a:endParaRPr kumimoji="1" lang="en-US" altLang="zh-CN" sz="1300" dirty="0">
              <a:solidFill>
                <a:schemeClr val="tx1"/>
              </a:solidFill>
            </a:endParaRPr>
          </a:p>
        </p:txBody>
      </p:sp>
      <p:sp>
        <p:nvSpPr>
          <p:cNvPr id="224" name="文本框 223">
            <a:extLst>
              <a:ext uri="{FF2B5EF4-FFF2-40B4-BE49-F238E27FC236}">
                <a16:creationId xmlns:a16="http://schemas.microsoft.com/office/drawing/2014/main" id="{5AE29433-1901-4A49-9E38-FDC712B5581E}"/>
              </a:ext>
            </a:extLst>
          </p:cNvPr>
          <p:cNvSpPr txBox="1"/>
          <p:nvPr/>
        </p:nvSpPr>
        <p:spPr>
          <a:xfrm>
            <a:off x="431506" y="116576"/>
            <a:ext cx="56194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Apache</a:t>
            </a:r>
            <a:r>
              <a:rPr kumimoji="1"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 </a:t>
            </a:r>
            <a:r>
              <a:rPr kumimoji="1" lang="en-US" altLang="zh-C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Corporate</a:t>
            </a:r>
            <a:r>
              <a:rPr kumimoji="1"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 </a:t>
            </a:r>
            <a:r>
              <a:rPr kumimoji="1" lang="en-US" altLang="zh-C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Governance</a:t>
            </a:r>
            <a:r>
              <a:rPr kumimoji="1"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 </a:t>
            </a:r>
            <a:r>
              <a:rPr kumimoji="1" lang="en-US" altLang="zh-C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–</a:t>
            </a:r>
            <a:r>
              <a:rPr kumimoji="1"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 </a:t>
            </a:r>
            <a:r>
              <a:rPr kumimoji="1" lang="en-US" altLang="zh-C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Reporting</a:t>
            </a:r>
            <a:r>
              <a:rPr kumimoji="1"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 </a:t>
            </a:r>
            <a:r>
              <a:rPr kumimoji="1" lang="en-US" altLang="zh-C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Structure</a:t>
            </a:r>
          </a:p>
          <a:p>
            <a:r>
              <a:rPr kumimoji="1" lang="en-US" altLang="zh-C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Apache</a:t>
            </a:r>
            <a:r>
              <a:rPr kumimoji="1"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公司治理</a:t>
            </a:r>
            <a:r>
              <a:rPr kumimoji="1" lang="en-US" altLang="zh-C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-</a:t>
            </a:r>
            <a:r>
              <a:rPr kumimoji="1"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组织结构</a:t>
            </a:r>
            <a:endParaRPr kumimoji="1" lang="zh-CN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5320200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2" name="曲线连接符 81">
            <a:extLst>
              <a:ext uri="{FF2B5EF4-FFF2-40B4-BE49-F238E27FC236}">
                <a16:creationId xmlns:a16="http://schemas.microsoft.com/office/drawing/2014/main" id="{F186724E-1363-0E41-ACE3-518D19B76875}"/>
              </a:ext>
            </a:extLst>
          </p:cNvPr>
          <p:cNvCxnSpPr>
            <a:cxnSpLocks/>
            <a:stCxn id="74" idx="2"/>
          </p:cNvCxnSpPr>
          <p:nvPr/>
        </p:nvCxnSpPr>
        <p:spPr>
          <a:xfrm rot="10800000" flipH="1" flipV="1">
            <a:off x="9491262" y="813914"/>
            <a:ext cx="650639" cy="1223188"/>
          </a:xfrm>
          <a:prstGeom prst="curvedConnector4">
            <a:avLst>
              <a:gd name="adj1" fmla="val -35135"/>
              <a:gd name="adj2" fmla="val 62787"/>
            </a:avLst>
          </a:prstGeom>
          <a:ln w="28575">
            <a:solidFill>
              <a:schemeClr val="bg1">
                <a:lumMod val="50000"/>
              </a:schemeClr>
            </a:solidFill>
            <a:prstDash val="sysDot"/>
            <a:headEnd type="none" w="med" len="me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线箭头连接符 55">
            <a:extLst>
              <a:ext uri="{FF2B5EF4-FFF2-40B4-BE49-F238E27FC236}">
                <a16:creationId xmlns:a16="http://schemas.microsoft.com/office/drawing/2014/main" id="{C2098796-C11D-574C-93D6-6D33DD9A3D4F}"/>
              </a:ext>
            </a:extLst>
          </p:cNvPr>
          <p:cNvCxnSpPr>
            <a:cxnSpLocks/>
            <a:stCxn id="68" idx="3"/>
            <a:endCxn id="85" idx="1"/>
          </p:cNvCxnSpPr>
          <p:nvPr/>
        </p:nvCxnSpPr>
        <p:spPr>
          <a:xfrm>
            <a:off x="4707062" y="2416626"/>
            <a:ext cx="4784200" cy="1467836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prstDash val="sysDot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4" name="文本框 223">
            <a:extLst>
              <a:ext uri="{FF2B5EF4-FFF2-40B4-BE49-F238E27FC236}">
                <a16:creationId xmlns:a16="http://schemas.microsoft.com/office/drawing/2014/main" id="{5AE29433-1901-4A49-9E38-FDC712B5581E}"/>
              </a:ext>
            </a:extLst>
          </p:cNvPr>
          <p:cNvSpPr txBox="1"/>
          <p:nvPr/>
        </p:nvSpPr>
        <p:spPr>
          <a:xfrm>
            <a:off x="431506" y="116576"/>
            <a:ext cx="62790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Apache Corporate</a:t>
            </a:r>
            <a:r>
              <a:rPr kumimoji="1"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kumimoji="1" lang="en-US" altLang="zh-C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Governance</a:t>
            </a:r>
            <a:r>
              <a:rPr kumimoji="1"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kumimoji="1" lang="en-US" altLang="zh-C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–</a:t>
            </a:r>
            <a:r>
              <a:rPr kumimoji="1"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kumimoji="1" lang="en-US" altLang="zh-C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Elections</a:t>
            </a:r>
            <a:r>
              <a:rPr kumimoji="1"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kumimoji="1" lang="en-US" altLang="zh-C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&amp;</a:t>
            </a:r>
            <a:r>
              <a:rPr kumimoji="1"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kumimoji="1" lang="en-US" altLang="zh-C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Appointments</a:t>
            </a:r>
          </a:p>
          <a:p>
            <a:r>
              <a:rPr kumimoji="1" lang="en-US" altLang="zh-C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Apache</a:t>
            </a:r>
            <a:r>
              <a:rPr kumimoji="1"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公司治理 </a:t>
            </a:r>
            <a:r>
              <a:rPr kumimoji="1" lang="en-US" altLang="zh-C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-</a:t>
            </a:r>
            <a:r>
              <a:rPr kumimoji="1"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选举和任命</a:t>
            </a:r>
            <a:endParaRPr kumimoji="1" lang="zh-CN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68" name="圆角矩形 67">
            <a:extLst>
              <a:ext uri="{FF2B5EF4-FFF2-40B4-BE49-F238E27FC236}">
                <a16:creationId xmlns:a16="http://schemas.microsoft.com/office/drawing/2014/main" id="{28B412CD-683C-D84D-9651-B33FD01085DC}"/>
              </a:ext>
            </a:extLst>
          </p:cNvPr>
          <p:cNvSpPr/>
          <p:nvPr/>
        </p:nvSpPr>
        <p:spPr>
          <a:xfrm>
            <a:off x="2926908" y="2069001"/>
            <a:ext cx="1780154" cy="695250"/>
          </a:xfrm>
          <a:prstGeom prst="roundRect">
            <a:avLst/>
          </a:prstGeom>
          <a:solidFill>
            <a:srgbClr val="9866CA"/>
          </a:solidFill>
          <a:ln>
            <a:solidFill>
              <a:srgbClr val="9866CA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" altLang="zh-CN" sz="1500" b="1" dirty="0">
                <a:solidFill>
                  <a:schemeClr val="tx1"/>
                </a:solidFill>
              </a:rPr>
              <a:t>Board of Directors</a:t>
            </a:r>
          </a:p>
          <a:p>
            <a:pPr algn="ctr"/>
            <a:r>
              <a:rPr kumimoji="1" lang="zh-CN" altLang="en" sz="1500" b="1" dirty="0">
                <a:solidFill>
                  <a:schemeClr val="tx1"/>
                </a:solidFill>
              </a:rPr>
              <a:t>董事会</a:t>
            </a:r>
            <a:endParaRPr kumimoji="1" lang="zh-CN" altLang="en-US" sz="1500" b="1" dirty="0">
              <a:solidFill>
                <a:schemeClr val="tx1"/>
              </a:solidFill>
            </a:endParaRPr>
          </a:p>
        </p:txBody>
      </p:sp>
      <p:sp>
        <p:nvSpPr>
          <p:cNvPr id="70" name="圆角矩形 69">
            <a:extLst>
              <a:ext uri="{FF2B5EF4-FFF2-40B4-BE49-F238E27FC236}">
                <a16:creationId xmlns:a16="http://schemas.microsoft.com/office/drawing/2014/main" id="{F11EAF26-4174-7C46-9735-943065AC39C0}"/>
              </a:ext>
            </a:extLst>
          </p:cNvPr>
          <p:cNvSpPr/>
          <p:nvPr/>
        </p:nvSpPr>
        <p:spPr>
          <a:xfrm>
            <a:off x="3650793" y="760034"/>
            <a:ext cx="2420352" cy="613717"/>
          </a:xfrm>
          <a:prstGeom prst="roundRect">
            <a:avLst/>
          </a:prstGeom>
          <a:solidFill>
            <a:srgbClr val="CFE7F4"/>
          </a:solidFill>
          <a:ln>
            <a:solidFill>
              <a:srgbClr val="CFE7F4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300" dirty="0">
                <a:solidFill>
                  <a:schemeClr val="tx1"/>
                </a:solidFill>
              </a:rPr>
              <a:t>Security</a:t>
            </a:r>
            <a:r>
              <a:rPr kumimoji="1" lang="zh-CN" altLang="en-US" sz="1300" dirty="0">
                <a:solidFill>
                  <a:schemeClr val="tx1"/>
                </a:solidFill>
              </a:rPr>
              <a:t> </a:t>
            </a:r>
            <a:r>
              <a:rPr kumimoji="1" lang="en-US" altLang="zh-CN" sz="1300" dirty="0">
                <a:solidFill>
                  <a:schemeClr val="tx1"/>
                </a:solidFill>
              </a:rPr>
              <a:t>Team</a:t>
            </a:r>
            <a:r>
              <a:rPr kumimoji="1" lang="zh-CN" altLang="en-US" sz="1300" dirty="0">
                <a:solidFill>
                  <a:schemeClr val="tx1"/>
                </a:solidFill>
              </a:rPr>
              <a:t> </a:t>
            </a:r>
            <a:r>
              <a:rPr kumimoji="1" lang="en-US" altLang="zh-CN" sz="1300" dirty="0">
                <a:solidFill>
                  <a:schemeClr val="tx1"/>
                </a:solidFill>
              </a:rPr>
              <a:t>Board</a:t>
            </a:r>
            <a:r>
              <a:rPr kumimoji="1" lang="zh-CN" altLang="en-US" sz="1300" dirty="0">
                <a:solidFill>
                  <a:schemeClr val="tx1"/>
                </a:solidFill>
              </a:rPr>
              <a:t> </a:t>
            </a:r>
            <a:r>
              <a:rPr kumimoji="1" lang="en-US" altLang="zh-CN" sz="1300" dirty="0">
                <a:solidFill>
                  <a:schemeClr val="tx1"/>
                </a:solidFill>
              </a:rPr>
              <a:t>Committee</a:t>
            </a:r>
          </a:p>
          <a:p>
            <a:pPr algn="ctr"/>
            <a:r>
              <a:rPr kumimoji="1" lang="zh-CN" altLang="en-US" sz="1300" dirty="0">
                <a:solidFill>
                  <a:schemeClr val="tx1"/>
                </a:solidFill>
              </a:rPr>
              <a:t>安全小组委员会</a:t>
            </a:r>
            <a:endParaRPr kumimoji="1" lang="en-US" altLang="zh-CN" sz="1300" dirty="0">
              <a:solidFill>
                <a:schemeClr val="tx1"/>
              </a:solidFill>
            </a:endParaRPr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CF3C2FD9-65C4-9D40-98F8-A88C0FA2BE17}"/>
              </a:ext>
            </a:extLst>
          </p:cNvPr>
          <p:cNvSpPr/>
          <p:nvPr/>
        </p:nvSpPr>
        <p:spPr>
          <a:xfrm>
            <a:off x="1219158" y="1001993"/>
            <a:ext cx="2036297" cy="730808"/>
          </a:xfrm>
          <a:prstGeom prst="rect">
            <a:avLst/>
          </a:prstGeom>
          <a:solidFill>
            <a:srgbClr val="EBEF71">
              <a:alpha val="70000"/>
            </a:srgb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1300" dirty="0">
                <a:solidFill>
                  <a:schemeClr val="tx1"/>
                </a:solidFill>
              </a:rPr>
              <a:t>Retain counsel and coordinate legal work</a:t>
            </a:r>
          </a:p>
          <a:p>
            <a:r>
              <a:rPr kumimoji="1" lang="zh-CN" altLang="en-US" sz="1300" dirty="0">
                <a:solidFill>
                  <a:schemeClr val="tx1"/>
                </a:solidFill>
              </a:rPr>
              <a:t>聘请律师并协调法律工作</a:t>
            </a:r>
          </a:p>
        </p:txBody>
      </p:sp>
      <p:sp>
        <p:nvSpPr>
          <p:cNvPr id="72" name="矩形 71">
            <a:extLst>
              <a:ext uri="{FF2B5EF4-FFF2-40B4-BE49-F238E27FC236}">
                <a16:creationId xmlns:a16="http://schemas.microsoft.com/office/drawing/2014/main" id="{3110CE43-7EC2-C348-A788-D1DDEDEB49FA}"/>
              </a:ext>
            </a:extLst>
          </p:cNvPr>
          <p:cNvSpPr/>
          <p:nvPr/>
        </p:nvSpPr>
        <p:spPr>
          <a:xfrm>
            <a:off x="3586756" y="1483034"/>
            <a:ext cx="2390855" cy="508442"/>
          </a:xfrm>
          <a:prstGeom prst="rect">
            <a:avLst/>
          </a:prstGeom>
          <a:solidFill>
            <a:srgbClr val="EBEF71">
              <a:alpha val="70000"/>
            </a:srgb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1300" dirty="0">
                <a:solidFill>
                  <a:schemeClr val="tx1"/>
                </a:solidFill>
              </a:rPr>
              <a:t>Board appoints Legal Committee </a:t>
            </a:r>
          </a:p>
          <a:p>
            <a:r>
              <a:rPr kumimoji="1" lang="zh-CN" altLang="en-US" sz="1300" dirty="0">
                <a:solidFill>
                  <a:schemeClr val="tx1"/>
                </a:solidFill>
              </a:rPr>
              <a:t>董事会任命法律委员会</a:t>
            </a: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5423CFC0-50E1-FE4A-993F-D069316604C3}"/>
              </a:ext>
            </a:extLst>
          </p:cNvPr>
          <p:cNvSpPr/>
          <p:nvPr/>
        </p:nvSpPr>
        <p:spPr>
          <a:xfrm>
            <a:off x="5945496" y="2100759"/>
            <a:ext cx="2776073" cy="604898"/>
          </a:xfrm>
          <a:prstGeom prst="rect">
            <a:avLst/>
          </a:prstGeom>
          <a:solidFill>
            <a:srgbClr val="EBEF71">
              <a:alpha val="70000"/>
            </a:srgb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1300" dirty="0">
                <a:solidFill>
                  <a:schemeClr val="tx1"/>
                </a:solidFill>
              </a:rPr>
              <a:t>Members nominate and elect 9</a:t>
            </a:r>
          </a:p>
          <a:p>
            <a:r>
              <a:rPr kumimoji="1" lang="en-US" altLang="zh-CN" sz="1300" dirty="0">
                <a:solidFill>
                  <a:schemeClr val="tx1"/>
                </a:solidFill>
              </a:rPr>
              <a:t>Directors to the board annually</a:t>
            </a:r>
          </a:p>
          <a:p>
            <a:r>
              <a:rPr kumimoji="1" lang="zh-CN" altLang="en-US" sz="1300" dirty="0">
                <a:solidFill>
                  <a:schemeClr val="tx1"/>
                </a:solidFill>
              </a:rPr>
              <a:t>每年董事会成员提名和选举</a:t>
            </a:r>
            <a:r>
              <a:rPr kumimoji="1" lang="en-US" altLang="zh-CN" sz="1300" dirty="0">
                <a:solidFill>
                  <a:schemeClr val="tx1"/>
                </a:solidFill>
              </a:rPr>
              <a:t>9</a:t>
            </a:r>
            <a:r>
              <a:rPr kumimoji="1" lang="zh-CN" altLang="en-US" sz="1300" dirty="0">
                <a:solidFill>
                  <a:schemeClr val="tx1"/>
                </a:solidFill>
              </a:rPr>
              <a:t>名董事</a:t>
            </a:r>
          </a:p>
        </p:txBody>
      </p:sp>
      <p:sp>
        <p:nvSpPr>
          <p:cNvPr id="74" name="椭圆 73">
            <a:extLst>
              <a:ext uri="{FF2B5EF4-FFF2-40B4-BE49-F238E27FC236}">
                <a16:creationId xmlns:a16="http://schemas.microsoft.com/office/drawing/2014/main" id="{869AC949-4D2F-DA47-8CE2-3609E00DCB65}"/>
              </a:ext>
            </a:extLst>
          </p:cNvPr>
          <p:cNvSpPr/>
          <p:nvPr/>
        </p:nvSpPr>
        <p:spPr>
          <a:xfrm>
            <a:off x="9491263" y="501093"/>
            <a:ext cx="1354885" cy="625641"/>
          </a:xfrm>
          <a:prstGeom prst="ellipse">
            <a:avLst/>
          </a:prstGeom>
          <a:solidFill>
            <a:srgbClr val="CFE7F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300" i="1" dirty="0">
                <a:solidFill>
                  <a:schemeClr val="tx1"/>
                </a:solidFill>
              </a:rPr>
              <a:t>Individuals</a:t>
            </a:r>
          </a:p>
          <a:p>
            <a:pPr algn="ctr"/>
            <a:r>
              <a:rPr kumimoji="1" lang="zh-CN" altLang="en-US" sz="1300" i="1" dirty="0">
                <a:solidFill>
                  <a:schemeClr val="tx1"/>
                </a:solidFill>
              </a:rPr>
              <a:t>个人</a:t>
            </a:r>
          </a:p>
        </p:txBody>
      </p:sp>
      <p:sp>
        <p:nvSpPr>
          <p:cNvPr id="75" name="椭圆 74">
            <a:extLst>
              <a:ext uri="{FF2B5EF4-FFF2-40B4-BE49-F238E27FC236}">
                <a16:creationId xmlns:a16="http://schemas.microsoft.com/office/drawing/2014/main" id="{8654E0E4-4CF6-304E-A123-62F827C6392E}"/>
              </a:ext>
            </a:extLst>
          </p:cNvPr>
          <p:cNvSpPr/>
          <p:nvPr/>
        </p:nvSpPr>
        <p:spPr>
          <a:xfrm>
            <a:off x="9251825" y="2088754"/>
            <a:ext cx="1780154" cy="625641"/>
          </a:xfrm>
          <a:prstGeom prst="ellipse">
            <a:avLst/>
          </a:prstGeom>
          <a:solidFill>
            <a:srgbClr val="CFE7F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300" i="1" dirty="0">
                <a:solidFill>
                  <a:schemeClr val="tx1"/>
                </a:solidFill>
              </a:rPr>
              <a:t>Apache</a:t>
            </a:r>
            <a:r>
              <a:rPr kumimoji="1" lang="zh-CN" altLang="en-US" sz="1300" i="1" dirty="0">
                <a:solidFill>
                  <a:schemeClr val="tx1"/>
                </a:solidFill>
              </a:rPr>
              <a:t> </a:t>
            </a:r>
            <a:r>
              <a:rPr kumimoji="1" lang="en-US" altLang="zh-CN" sz="1300" i="1" dirty="0">
                <a:solidFill>
                  <a:schemeClr val="tx1"/>
                </a:solidFill>
              </a:rPr>
              <a:t>Membership</a:t>
            </a:r>
          </a:p>
          <a:p>
            <a:pPr algn="ctr"/>
            <a:r>
              <a:rPr kumimoji="1" lang="en-US" altLang="zh-CN" sz="1300" i="1" dirty="0">
                <a:solidFill>
                  <a:schemeClr val="tx1"/>
                </a:solidFill>
              </a:rPr>
              <a:t>Apache</a:t>
            </a:r>
            <a:r>
              <a:rPr kumimoji="1" lang="zh-CN" altLang="en-US" sz="1300" i="1" dirty="0">
                <a:solidFill>
                  <a:schemeClr val="tx1"/>
                </a:solidFill>
              </a:rPr>
              <a:t> 成员</a:t>
            </a:r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id="{6FBA4A05-D226-C44B-8EED-ACC6A5AFAD5D}"/>
              </a:ext>
            </a:extLst>
          </p:cNvPr>
          <p:cNvSpPr/>
          <p:nvPr/>
        </p:nvSpPr>
        <p:spPr>
          <a:xfrm>
            <a:off x="8233158" y="1294368"/>
            <a:ext cx="2776073" cy="604898"/>
          </a:xfrm>
          <a:prstGeom prst="rect">
            <a:avLst/>
          </a:prstGeom>
          <a:solidFill>
            <a:srgbClr val="EBEF71">
              <a:alpha val="70000"/>
            </a:srgb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1300" dirty="0">
                <a:solidFill>
                  <a:schemeClr val="tx1"/>
                </a:solidFill>
              </a:rPr>
              <a:t>Existing</a:t>
            </a:r>
            <a:r>
              <a:rPr kumimoji="1" lang="zh-CN" altLang="en-US" sz="1300" dirty="0">
                <a:solidFill>
                  <a:schemeClr val="tx1"/>
                </a:solidFill>
              </a:rPr>
              <a:t> </a:t>
            </a:r>
            <a:r>
              <a:rPr kumimoji="1" lang="en-US" altLang="zh-CN" sz="1300" dirty="0">
                <a:solidFill>
                  <a:schemeClr val="tx1"/>
                </a:solidFill>
              </a:rPr>
              <a:t>Members</a:t>
            </a:r>
            <a:r>
              <a:rPr kumimoji="1" lang="zh-CN" altLang="en-US" sz="1300" dirty="0">
                <a:solidFill>
                  <a:schemeClr val="tx1"/>
                </a:solidFill>
              </a:rPr>
              <a:t> </a:t>
            </a:r>
            <a:r>
              <a:rPr kumimoji="1" lang="en-US" altLang="zh-CN" sz="1300" dirty="0">
                <a:solidFill>
                  <a:schemeClr val="tx1"/>
                </a:solidFill>
              </a:rPr>
              <a:t>nominate and vote in new members annually</a:t>
            </a:r>
          </a:p>
          <a:p>
            <a:r>
              <a:rPr kumimoji="1" lang="zh-CN" altLang="en-US" sz="1300" dirty="0">
                <a:solidFill>
                  <a:schemeClr val="tx1"/>
                </a:solidFill>
              </a:rPr>
              <a:t>每年现有成员提名和投票新成员</a:t>
            </a:r>
          </a:p>
        </p:txBody>
      </p:sp>
      <p:cxnSp>
        <p:nvCxnSpPr>
          <p:cNvPr id="78" name="曲线连接符 77">
            <a:extLst>
              <a:ext uri="{FF2B5EF4-FFF2-40B4-BE49-F238E27FC236}">
                <a16:creationId xmlns:a16="http://schemas.microsoft.com/office/drawing/2014/main" id="{41B65D37-E14A-DC40-90B3-6228869BB248}"/>
              </a:ext>
            </a:extLst>
          </p:cNvPr>
          <p:cNvCxnSpPr>
            <a:cxnSpLocks/>
            <a:stCxn id="75" idx="6"/>
            <a:endCxn id="74" idx="6"/>
          </p:cNvCxnSpPr>
          <p:nvPr/>
        </p:nvCxnSpPr>
        <p:spPr>
          <a:xfrm flipH="1" flipV="1">
            <a:off x="10846148" y="813914"/>
            <a:ext cx="185831" cy="1587661"/>
          </a:xfrm>
          <a:prstGeom prst="curvedConnector3">
            <a:avLst>
              <a:gd name="adj1" fmla="val -123015"/>
            </a:avLst>
          </a:prstGeom>
          <a:ln w="28575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多文档 84">
            <a:extLst>
              <a:ext uri="{FF2B5EF4-FFF2-40B4-BE49-F238E27FC236}">
                <a16:creationId xmlns:a16="http://schemas.microsoft.com/office/drawing/2014/main" id="{947E042A-5EDA-FC4D-9582-FA4B61D1BFB4}"/>
              </a:ext>
            </a:extLst>
          </p:cNvPr>
          <p:cNvSpPr/>
          <p:nvPr/>
        </p:nvSpPr>
        <p:spPr>
          <a:xfrm>
            <a:off x="9491262" y="3466208"/>
            <a:ext cx="1527199" cy="836508"/>
          </a:xfrm>
          <a:prstGeom prst="flowChartMultidocument">
            <a:avLst/>
          </a:prstGeom>
          <a:solidFill>
            <a:srgbClr val="CFE7F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300" b="1" i="1" dirty="0">
                <a:solidFill>
                  <a:schemeClr val="tx1"/>
                </a:solidFill>
              </a:rPr>
              <a:t>Apache</a:t>
            </a:r>
            <a:r>
              <a:rPr kumimoji="1" lang="zh-CN" altLang="en-US" sz="1300" b="1" i="1" dirty="0">
                <a:solidFill>
                  <a:schemeClr val="tx1"/>
                </a:solidFill>
              </a:rPr>
              <a:t> </a:t>
            </a:r>
            <a:r>
              <a:rPr kumimoji="1" lang="en-US" altLang="zh-CN" sz="1300" b="1" i="1" dirty="0">
                <a:solidFill>
                  <a:schemeClr val="tx1"/>
                </a:solidFill>
              </a:rPr>
              <a:t>PMCs</a:t>
            </a:r>
            <a:endParaRPr kumimoji="1" lang="zh-CN" altLang="en-US" sz="1300" b="1" i="1" dirty="0">
              <a:solidFill>
                <a:schemeClr val="tx1"/>
              </a:solidFill>
            </a:endParaRPr>
          </a:p>
        </p:txBody>
      </p:sp>
      <p:cxnSp>
        <p:nvCxnSpPr>
          <p:cNvPr id="87" name="直线箭头连接符 86">
            <a:extLst>
              <a:ext uri="{FF2B5EF4-FFF2-40B4-BE49-F238E27FC236}">
                <a16:creationId xmlns:a16="http://schemas.microsoft.com/office/drawing/2014/main" id="{5AEF47D8-88E3-5E44-85D7-762E772966C3}"/>
              </a:ext>
            </a:extLst>
          </p:cNvPr>
          <p:cNvCxnSpPr>
            <a:cxnSpLocks/>
            <a:stCxn id="75" idx="2"/>
            <a:endCxn id="73" idx="3"/>
          </p:cNvCxnSpPr>
          <p:nvPr/>
        </p:nvCxnSpPr>
        <p:spPr>
          <a:xfrm flipH="1">
            <a:off x="8721569" y="2401575"/>
            <a:ext cx="530256" cy="1633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矩形 100">
            <a:extLst>
              <a:ext uri="{FF2B5EF4-FFF2-40B4-BE49-F238E27FC236}">
                <a16:creationId xmlns:a16="http://schemas.microsoft.com/office/drawing/2014/main" id="{4352A9C9-D0D6-BF4D-BCCA-8D136484CBFD}"/>
              </a:ext>
            </a:extLst>
          </p:cNvPr>
          <p:cNvSpPr/>
          <p:nvPr/>
        </p:nvSpPr>
        <p:spPr>
          <a:xfrm>
            <a:off x="8087948" y="4369906"/>
            <a:ext cx="2984850" cy="604898"/>
          </a:xfrm>
          <a:prstGeom prst="rect">
            <a:avLst/>
          </a:prstGeom>
          <a:solidFill>
            <a:srgbClr val="EBEF71">
              <a:alpha val="70000"/>
            </a:srgb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1300" dirty="0">
                <a:solidFill>
                  <a:schemeClr val="tx1"/>
                </a:solidFill>
              </a:rPr>
              <a:t>Every</a:t>
            </a:r>
            <a:r>
              <a:rPr kumimoji="1" lang="zh-CN" altLang="en-US" sz="1300" dirty="0">
                <a:solidFill>
                  <a:schemeClr val="tx1"/>
                </a:solidFill>
              </a:rPr>
              <a:t> </a:t>
            </a:r>
            <a:r>
              <a:rPr kumimoji="1" lang="en-US" altLang="zh-CN" sz="1300" dirty="0">
                <a:solidFill>
                  <a:schemeClr val="tx1"/>
                </a:solidFill>
              </a:rPr>
              <a:t>Apache</a:t>
            </a:r>
            <a:r>
              <a:rPr kumimoji="1" lang="zh-CN" altLang="en-US" sz="1300" dirty="0">
                <a:solidFill>
                  <a:schemeClr val="tx1"/>
                </a:solidFill>
              </a:rPr>
              <a:t> </a:t>
            </a:r>
            <a:r>
              <a:rPr kumimoji="1" lang="en-US" altLang="zh-CN" sz="1300" dirty="0">
                <a:solidFill>
                  <a:schemeClr val="tx1"/>
                </a:solidFill>
              </a:rPr>
              <a:t>PMC</a:t>
            </a:r>
            <a:r>
              <a:rPr kumimoji="1" lang="zh-CN" altLang="en-US" sz="1300" dirty="0">
                <a:solidFill>
                  <a:schemeClr val="tx1"/>
                </a:solidFill>
              </a:rPr>
              <a:t> </a:t>
            </a:r>
            <a:r>
              <a:rPr kumimoji="1" lang="en-US" altLang="zh-CN" sz="1300" dirty="0">
                <a:solidFill>
                  <a:schemeClr val="tx1"/>
                </a:solidFill>
              </a:rPr>
              <a:t>runs</a:t>
            </a:r>
            <a:r>
              <a:rPr kumimoji="1" lang="zh-CN" altLang="en-US" sz="1300" dirty="0">
                <a:solidFill>
                  <a:schemeClr val="tx1"/>
                </a:solidFill>
              </a:rPr>
              <a:t> </a:t>
            </a:r>
            <a:r>
              <a:rPr kumimoji="1" lang="en-US" altLang="zh-CN" sz="1300" dirty="0">
                <a:solidFill>
                  <a:schemeClr val="tx1"/>
                </a:solidFill>
              </a:rPr>
              <a:t>their</a:t>
            </a:r>
            <a:r>
              <a:rPr kumimoji="1" lang="zh-CN" altLang="en-US" sz="1300" dirty="0">
                <a:solidFill>
                  <a:schemeClr val="tx1"/>
                </a:solidFill>
              </a:rPr>
              <a:t> </a:t>
            </a:r>
            <a:r>
              <a:rPr kumimoji="1" lang="en-US" altLang="zh-CN" sz="1300" dirty="0">
                <a:solidFill>
                  <a:schemeClr val="tx1"/>
                </a:solidFill>
              </a:rPr>
              <a:t>project independently</a:t>
            </a:r>
          </a:p>
          <a:p>
            <a:r>
              <a:rPr kumimoji="1" lang="zh-CN" altLang="en-US" sz="1300" dirty="0">
                <a:solidFill>
                  <a:schemeClr val="tx1"/>
                </a:solidFill>
              </a:rPr>
              <a:t>每个</a:t>
            </a:r>
            <a:r>
              <a:rPr kumimoji="1" lang="en-US" altLang="zh-CN" sz="1300" dirty="0">
                <a:solidFill>
                  <a:schemeClr val="tx1"/>
                </a:solidFill>
              </a:rPr>
              <a:t>Apache</a:t>
            </a:r>
            <a:r>
              <a:rPr kumimoji="1" lang="zh-CN" altLang="en-US" sz="1300" dirty="0">
                <a:solidFill>
                  <a:schemeClr val="tx1"/>
                </a:solidFill>
              </a:rPr>
              <a:t> </a:t>
            </a:r>
            <a:r>
              <a:rPr kumimoji="1" lang="en-US" altLang="zh-CN" sz="1300" dirty="0">
                <a:solidFill>
                  <a:schemeClr val="tx1"/>
                </a:solidFill>
              </a:rPr>
              <a:t>PMC</a:t>
            </a:r>
            <a:r>
              <a:rPr kumimoji="1" lang="zh-CN" altLang="en-US" sz="1300" dirty="0">
                <a:solidFill>
                  <a:schemeClr val="tx1"/>
                </a:solidFill>
              </a:rPr>
              <a:t> 独立运营自己的项目</a:t>
            </a:r>
          </a:p>
        </p:txBody>
      </p:sp>
      <p:sp>
        <p:nvSpPr>
          <p:cNvPr id="102" name="矩形 101">
            <a:extLst>
              <a:ext uri="{FF2B5EF4-FFF2-40B4-BE49-F238E27FC236}">
                <a16:creationId xmlns:a16="http://schemas.microsoft.com/office/drawing/2014/main" id="{D5DB76CB-311F-D447-9F0D-818E7D2D07DC}"/>
              </a:ext>
            </a:extLst>
          </p:cNvPr>
          <p:cNvSpPr/>
          <p:nvPr/>
        </p:nvSpPr>
        <p:spPr>
          <a:xfrm>
            <a:off x="6241266" y="3152575"/>
            <a:ext cx="2892106" cy="392161"/>
          </a:xfrm>
          <a:prstGeom prst="rect">
            <a:avLst/>
          </a:prstGeom>
          <a:solidFill>
            <a:srgbClr val="EBEF71">
              <a:alpha val="70000"/>
            </a:srgb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1300" dirty="0">
                <a:solidFill>
                  <a:schemeClr val="tx1"/>
                </a:solidFill>
              </a:rPr>
              <a:t>Board</a:t>
            </a:r>
            <a:r>
              <a:rPr kumimoji="1" lang="zh-CN" altLang="en-US" sz="1300" dirty="0">
                <a:solidFill>
                  <a:schemeClr val="tx1"/>
                </a:solidFill>
              </a:rPr>
              <a:t> </a:t>
            </a:r>
            <a:r>
              <a:rPr kumimoji="1" lang="en-US" altLang="zh-CN" sz="1300" dirty="0">
                <a:solidFill>
                  <a:schemeClr val="tx1"/>
                </a:solidFill>
              </a:rPr>
              <a:t>ACKs</a:t>
            </a:r>
            <a:r>
              <a:rPr kumimoji="1" lang="zh-CN" altLang="en-US" sz="1300" dirty="0">
                <a:solidFill>
                  <a:schemeClr val="tx1"/>
                </a:solidFill>
              </a:rPr>
              <a:t> </a:t>
            </a:r>
            <a:r>
              <a:rPr kumimoji="1" lang="en-US" altLang="zh-CN" sz="1300" dirty="0">
                <a:solidFill>
                  <a:schemeClr val="tx1"/>
                </a:solidFill>
              </a:rPr>
              <a:t>all PMC appointments</a:t>
            </a:r>
          </a:p>
          <a:p>
            <a:r>
              <a:rPr kumimoji="1" lang="zh-CN" altLang="en-US" sz="1300" dirty="0">
                <a:solidFill>
                  <a:schemeClr val="tx1"/>
                </a:solidFill>
              </a:rPr>
              <a:t>董事会确认所有项目</a:t>
            </a:r>
            <a:r>
              <a:rPr kumimoji="1" lang="en-US" altLang="zh-CN" sz="1300" dirty="0">
                <a:solidFill>
                  <a:schemeClr val="tx1"/>
                </a:solidFill>
              </a:rPr>
              <a:t>PMCs</a:t>
            </a:r>
            <a:r>
              <a:rPr kumimoji="1" lang="zh-CN" altLang="en-US" sz="1300" dirty="0">
                <a:solidFill>
                  <a:schemeClr val="tx1"/>
                </a:solidFill>
              </a:rPr>
              <a:t>的任命</a:t>
            </a:r>
          </a:p>
        </p:txBody>
      </p:sp>
      <p:cxnSp>
        <p:nvCxnSpPr>
          <p:cNvPr id="103" name="直线箭头连接符 102">
            <a:extLst>
              <a:ext uri="{FF2B5EF4-FFF2-40B4-BE49-F238E27FC236}">
                <a16:creationId xmlns:a16="http://schemas.microsoft.com/office/drawing/2014/main" id="{A5F76F8B-775E-294A-9770-9B4C5695A101}"/>
              </a:ext>
            </a:extLst>
          </p:cNvPr>
          <p:cNvCxnSpPr>
            <a:cxnSpLocks/>
            <a:stCxn id="73" idx="1"/>
            <a:endCxn id="68" idx="3"/>
          </p:cNvCxnSpPr>
          <p:nvPr/>
        </p:nvCxnSpPr>
        <p:spPr>
          <a:xfrm flipH="1">
            <a:off x="4707062" y="2403208"/>
            <a:ext cx="1238434" cy="13418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矩形 111">
            <a:extLst>
              <a:ext uri="{FF2B5EF4-FFF2-40B4-BE49-F238E27FC236}">
                <a16:creationId xmlns:a16="http://schemas.microsoft.com/office/drawing/2014/main" id="{CB91A7B0-3000-7740-A2BA-55124EC88094}"/>
              </a:ext>
            </a:extLst>
          </p:cNvPr>
          <p:cNvSpPr/>
          <p:nvPr/>
        </p:nvSpPr>
        <p:spPr>
          <a:xfrm>
            <a:off x="2798836" y="2994291"/>
            <a:ext cx="2036297" cy="392162"/>
          </a:xfrm>
          <a:prstGeom prst="rect">
            <a:avLst/>
          </a:prstGeom>
          <a:solidFill>
            <a:srgbClr val="EBEF71">
              <a:alpha val="70000"/>
            </a:srgb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1300" dirty="0">
                <a:solidFill>
                  <a:schemeClr val="tx1"/>
                </a:solidFill>
              </a:rPr>
              <a:t>Board appoints all Officers</a:t>
            </a:r>
          </a:p>
          <a:p>
            <a:r>
              <a:rPr kumimoji="1" lang="zh-CN" altLang="en-US" sz="1300" dirty="0">
                <a:solidFill>
                  <a:schemeClr val="tx1"/>
                </a:solidFill>
              </a:rPr>
              <a:t>董事会任命所有官员</a:t>
            </a:r>
            <a:endParaRPr kumimoji="1" lang="en-US" altLang="zh-CN" sz="1300" dirty="0">
              <a:solidFill>
                <a:schemeClr val="tx1"/>
              </a:solidFill>
            </a:endParaRPr>
          </a:p>
        </p:txBody>
      </p:sp>
      <p:sp>
        <p:nvSpPr>
          <p:cNvPr id="113" name="矩形 112">
            <a:extLst>
              <a:ext uri="{FF2B5EF4-FFF2-40B4-BE49-F238E27FC236}">
                <a16:creationId xmlns:a16="http://schemas.microsoft.com/office/drawing/2014/main" id="{56B61D3D-C004-3045-9F65-99B6E3A3AF77}"/>
              </a:ext>
            </a:extLst>
          </p:cNvPr>
          <p:cNvSpPr/>
          <p:nvPr/>
        </p:nvSpPr>
        <p:spPr>
          <a:xfrm>
            <a:off x="1221400" y="3688381"/>
            <a:ext cx="1364263" cy="392162"/>
          </a:xfrm>
          <a:prstGeom prst="rect">
            <a:avLst/>
          </a:prstGeom>
          <a:solidFill>
            <a:srgbClr val="9866CA"/>
          </a:solidFill>
          <a:ln>
            <a:solidFill>
              <a:srgbClr val="9866CA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300" dirty="0">
                <a:solidFill>
                  <a:schemeClr val="tx1"/>
                </a:solidFill>
              </a:rPr>
              <a:t>President</a:t>
            </a:r>
          </a:p>
          <a:p>
            <a:pPr algn="ctr"/>
            <a:r>
              <a:rPr kumimoji="1" lang="zh-CN" altLang="en-US" sz="1300" dirty="0">
                <a:solidFill>
                  <a:schemeClr val="tx1"/>
                </a:solidFill>
              </a:rPr>
              <a:t>总裁</a:t>
            </a:r>
          </a:p>
        </p:txBody>
      </p:sp>
      <p:sp>
        <p:nvSpPr>
          <p:cNvPr id="118" name="矩形 117">
            <a:extLst>
              <a:ext uri="{FF2B5EF4-FFF2-40B4-BE49-F238E27FC236}">
                <a16:creationId xmlns:a16="http://schemas.microsoft.com/office/drawing/2014/main" id="{00E32ACD-C0A7-3041-BAAF-706EE18E759D}"/>
              </a:ext>
            </a:extLst>
          </p:cNvPr>
          <p:cNvSpPr/>
          <p:nvPr/>
        </p:nvSpPr>
        <p:spPr>
          <a:xfrm>
            <a:off x="4860969" y="3674656"/>
            <a:ext cx="1660950" cy="329221"/>
          </a:xfrm>
          <a:prstGeom prst="rect">
            <a:avLst/>
          </a:prstGeom>
          <a:solidFill>
            <a:srgbClr val="CFE7F4"/>
          </a:solidFill>
          <a:ln>
            <a:solidFill>
              <a:srgbClr val="CFE7F4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CN" sz="1300" b="1" dirty="0">
              <a:solidFill>
                <a:schemeClr val="tx1"/>
              </a:solidFill>
            </a:endParaRPr>
          </a:p>
        </p:txBody>
      </p:sp>
      <p:sp>
        <p:nvSpPr>
          <p:cNvPr id="119" name="矩形 118">
            <a:extLst>
              <a:ext uri="{FF2B5EF4-FFF2-40B4-BE49-F238E27FC236}">
                <a16:creationId xmlns:a16="http://schemas.microsoft.com/office/drawing/2014/main" id="{8CD606FF-0271-2D4F-9025-12355E9B9737}"/>
              </a:ext>
            </a:extLst>
          </p:cNvPr>
          <p:cNvSpPr/>
          <p:nvPr/>
        </p:nvSpPr>
        <p:spPr>
          <a:xfrm>
            <a:off x="4782184" y="3774411"/>
            <a:ext cx="1660950" cy="329221"/>
          </a:xfrm>
          <a:prstGeom prst="rect">
            <a:avLst/>
          </a:prstGeom>
          <a:solidFill>
            <a:srgbClr val="CFE7F4"/>
          </a:solidFill>
          <a:ln>
            <a:solidFill>
              <a:srgbClr val="CFE7F4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CN" sz="1300" b="1" dirty="0">
              <a:solidFill>
                <a:schemeClr val="tx1"/>
              </a:solidFill>
            </a:endParaRPr>
          </a:p>
        </p:txBody>
      </p:sp>
      <p:sp>
        <p:nvSpPr>
          <p:cNvPr id="114" name="矩形 113">
            <a:extLst>
              <a:ext uri="{FF2B5EF4-FFF2-40B4-BE49-F238E27FC236}">
                <a16:creationId xmlns:a16="http://schemas.microsoft.com/office/drawing/2014/main" id="{FDC02B95-DC5D-9C47-9844-CD8A732D3FA0}"/>
              </a:ext>
            </a:extLst>
          </p:cNvPr>
          <p:cNvSpPr/>
          <p:nvPr/>
        </p:nvSpPr>
        <p:spPr>
          <a:xfrm>
            <a:off x="4607099" y="3858901"/>
            <a:ext cx="1660950" cy="329221"/>
          </a:xfrm>
          <a:prstGeom prst="rect">
            <a:avLst/>
          </a:prstGeom>
          <a:solidFill>
            <a:srgbClr val="CFE7F4"/>
          </a:solidFill>
          <a:ln>
            <a:solidFill>
              <a:srgbClr val="CFE7F4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300" b="1" dirty="0">
                <a:solidFill>
                  <a:schemeClr val="tx1"/>
                </a:solidFill>
              </a:rPr>
              <a:t>Corporate Officers</a:t>
            </a:r>
          </a:p>
        </p:txBody>
      </p:sp>
      <p:cxnSp>
        <p:nvCxnSpPr>
          <p:cNvPr id="120" name="直线箭头连接符 119">
            <a:extLst>
              <a:ext uri="{FF2B5EF4-FFF2-40B4-BE49-F238E27FC236}">
                <a16:creationId xmlns:a16="http://schemas.microsoft.com/office/drawing/2014/main" id="{7160BA5E-0787-2D49-A282-5CE7BA05FA0D}"/>
              </a:ext>
            </a:extLst>
          </p:cNvPr>
          <p:cNvCxnSpPr>
            <a:cxnSpLocks/>
            <a:stCxn id="68" idx="2"/>
            <a:endCxn id="113" idx="0"/>
          </p:cNvCxnSpPr>
          <p:nvPr/>
        </p:nvCxnSpPr>
        <p:spPr>
          <a:xfrm flipH="1">
            <a:off x="1903532" y="2764251"/>
            <a:ext cx="1913453" cy="92413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prstDash val="sysDot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直线箭头连接符 121">
            <a:extLst>
              <a:ext uri="{FF2B5EF4-FFF2-40B4-BE49-F238E27FC236}">
                <a16:creationId xmlns:a16="http://schemas.microsoft.com/office/drawing/2014/main" id="{E765B054-FA7E-264E-B3E7-AD4647D553E5}"/>
              </a:ext>
            </a:extLst>
          </p:cNvPr>
          <p:cNvCxnSpPr>
            <a:cxnSpLocks/>
            <a:stCxn id="68" idx="2"/>
            <a:endCxn id="118" idx="0"/>
          </p:cNvCxnSpPr>
          <p:nvPr/>
        </p:nvCxnSpPr>
        <p:spPr>
          <a:xfrm>
            <a:off x="3816985" y="2764251"/>
            <a:ext cx="1874459" cy="910405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prstDash val="sysDot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矩形 126">
            <a:extLst>
              <a:ext uri="{FF2B5EF4-FFF2-40B4-BE49-F238E27FC236}">
                <a16:creationId xmlns:a16="http://schemas.microsoft.com/office/drawing/2014/main" id="{4A59DE68-57DB-3F43-A1D7-86F08C4D2BB0}"/>
              </a:ext>
            </a:extLst>
          </p:cNvPr>
          <p:cNvSpPr/>
          <p:nvPr/>
        </p:nvSpPr>
        <p:spPr>
          <a:xfrm>
            <a:off x="4569655" y="4369906"/>
            <a:ext cx="2369398" cy="604898"/>
          </a:xfrm>
          <a:prstGeom prst="rect">
            <a:avLst/>
          </a:prstGeom>
          <a:solidFill>
            <a:srgbClr val="EBEF71">
              <a:alpha val="70000"/>
            </a:srgb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1300" dirty="0">
                <a:solidFill>
                  <a:schemeClr val="tx1"/>
                </a:solidFill>
              </a:rPr>
              <a:t>Manage</a:t>
            </a:r>
            <a:r>
              <a:rPr kumimoji="1" lang="zh-CN" altLang="en-US" sz="1300" dirty="0">
                <a:solidFill>
                  <a:schemeClr val="tx1"/>
                </a:solidFill>
              </a:rPr>
              <a:t> </a:t>
            </a:r>
            <a:r>
              <a:rPr kumimoji="1" lang="en-US" altLang="zh-CN" sz="1300" dirty="0">
                <a:solidFill>
                  <a:schemeClr val="tx1"/>
                </a:solidFill>
              </a:rPr>
              <a:t>daily</a:t>
            </a:r>
            <a:r>
              <a:rPr kumimoji="1" lang="zh-CN" altLang="en-US" sz="1300" dirty="0">
                <a:solidFill>
                  <a:schemeClr val="tx1"/>
                </a:solidFill>
              </a:rPr>
              <a:t> </a:t>
            </a:r>
            <a:r>
              <a:rPr kumimoji="1" lang="en-US" altLang="zh-CN" sz="1300" dirty="0">
                <a:solidFill>
                  <a:schemeClr val="tx1"/>
                </a:solidFill>
              </a:rPr>
              <a:t>operations in their specific areas</a:t>
            </a:r>
            <a:r>
              <a:rPr kumimoji="1" lang="zh-CN" altLang="en-US" sz="1300" dirty="0">
                <a:solidFill>
                  <a:schemeClr val="tx1"/>
                </a:solidFill>
              </a:rPr>
              <a:t> </a:t>
            </a:r>
            <a:endParaRPr kumimoji="1" lang="en-US" altLang="zh-CN" sz="1300" dirty="0">
              <a:solidFill>
                <a:schemeClr val="tx1"/>
              </a:solidFill>
            </a:endParaRPr>
          </a:p>
          <a:p>
            <a:r>
              <a:rPr kumimoji="1" lang="zh-CN" altLang="en-US" sz="1300" dirty="0">
                <a:solidFill>
                  <a:schemeClr val="tx1"/>
                </a:solidFill>
              </a:rPr>
              <a:t>管理特定区域的日常运营</a:t>
            </a:r>
          </a:p>
        </p:txBody>
      </p:sp>
      <p:sp>
        <p:nvSpPr>
          <p:cNvPr id="129" name="矩形 128">
            <a:extLst>
              <a:ext uri="{FF2B5EF4-FFF2-40B4-BE49-F238E27FC236}">
                <a16:creationId xmlns:a16="http://schemas.microsoft.com/office/drawing/2014/main" id="{C1D5879E-D8E8-3645-BF3D-1FEC5AE1D05D}"/>
              </a:ext>
            </a:extLst>
          </p:cNvPr>
          <p:cNvSpPr/>
          <p:nvPr/>
        </p:nvSpPr>
        <p:spPr>
          <a:xfrm>
            <a:off x="1219158" y="4302716"/>
            <a:ext cx="2678007" cy="695558"/>
          </a:xfrm>
          <a:prstGeom prst="rect">
            <a:avLst/>
          </a:prstGeom>
          <a:solidFill>
            <a:srgbClr val="EBEF71">
              <a:alpha val="70000"/>
            </a:srgb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1300" dirty="0">
                <a:solidFill>
                  <a:schemeClr val="tx1"/>
                </a:solidFill>
              </a:rPr>
              <a:t>Oversees daily corporate operations, carried out by officers &amp; Infra Team</a:t>
            </a:r>
          </a:p>
          <a:p>
            <a:r>
              <a:rPr kumimoji="1" lang="zh-CN" altLang="en-US" sz="1300" dirty="0">
                <a:solidFill>
                  <a:schemeClr val="tx1"/>
                </a:solidFill>
              </a:rPr>
              <a:t>由官员和基础设施团队进行公司日常运营的监督</a:t>
            </a:r>
          </a:p>
        </p:txBody>
      </p:sp>
      <p:sp>
        <p:nvSpPr>
          <p:cNvPr id="136" name="矩形 135">
            <a:extLst>
              <a:ext uri="{FF2B5EF4-FFF2-40B4-BE49-F238E27FC236}">
                <a16:creationId xmlns:a16="http://schemas.microsoft.com/office/drawing/2014/main" id="{43A49EC5-6E2B-C14E-A436-B35C41132045}"/>
              </a:ext>
            </a:extLst>
          </p:cNvPr>
          <p:cNvSpPr/>
          <p:nvPr/>
        </p:nvSpPr>
        <p:spPr>
          <a:xfrm flipV="1">
            <a:off x="1751402" y="5525019"/>
            <a:ext cx="353540" cy="885416"/>
          </a:xfrm>
          <a:prstGeom prst="rect">
            <a:avLst/>
          </a:prstGeom>
          <a:solidFill>
            <a:srgbClr val="EBEF71">
              <a:alpha val="70000"/>
            </a:srgb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eaVert" rtlCol="0" anchor="ctr"/>
          <a:lstStyle/>
          <a:p>
            <a:r>
              <a:rPr kumimoji="1" lang="en-US" altLang="zh-CN" sz="1300" dirty="0">
                <a:solidFill>
                  <a:schemeClr val="tx1"/>
                </a:solidFill>
              </a:rPr>
              <a:t>Infra Team</a:t>
            </a:r>
            <a:endParaRPr kumimoji="1" lang="zh-CN" altLang="en-US" sz="1300" dirty="0">
              <a:solidFill>
                <a:schemeClr val="tx1"/>
              </a:solidFill>
            </a:endParaRPr>
          </a:p>
        </p:txBody>
      </p:sp>
      <p:sp>
        <p:nvSpPr>
          <p:cNvPr id="137" name="矩形 136">
            <a:extLst>
              <a:ext uri="{FF2B5EF4-FFF2-40B4-BE49-F238E27FC236}">
                <a16:creationId xmlns:a16="http://schemas.microsoft.com/office/drawing/2014/main" id="{9F26F03E-A03B-0B45-B813-ADD74AE93548}"/>
              </a:ext>
            </a:extLst>
          </p:cNvPr>
          <p:cNvSpPr/>
          <p:nvPr/>
        </p:nvSpPr>
        <p:spPr>
          <a:xfrm>
            <a:off x="2253151" y="5261907"/>
            <a:ext cx="8501440" cy="1411640"/>
          </a:xfrm>
          <a:prstGeom prst="rect">
            <a:avLst/>
          </a:prstGeom>
          <a:solidFill>
            <a:srgbClr val="CFE7F4">
              <a:alpha val="0"/>
            </a:srgbClr>
          </a:solidFill>
          <a:ln w="25400">
            <a:solidFill>
              <a:srgbClr val="CFE7F4"/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CN" sz="1300" b="1" dirty="0">
              <a:solidFill>
                <a:schemeClr val="tx1"/>
              </a:solidFill>
            </a:endParaRPr>
          </a:p>
        </p:txBody>
      </p:sp>
      <p:sp>
        <p:nvSpPr>
          <p:cNvPr id="138" name="矩形 137">
            <a:extLst>
              <a:ext uri="{FF2B5EF4-FFF2-40B4-BE49-F238E27FC236}">
                <a16:creationId xmlns:a16="http://schemas.microsoft.com/office/drawing/2014/main" id="{9FE77AAB-9FFD-D14E-8633-093CD88DB354}"/>
              </a:ext>
            </a:extLst>
          </p:cNvPr>
          <p:cNvSpPr/>
          <p:nvPr/>
        </p:nvSpPr>
        <p:spPr>
          <a:xfrm>
            <a:off x="2703506" y="5360317"/>
            <a:ext cx="1671044" cy="423565"/>
          </a:xfrm>
          <a:prstGeom prst="rect">
            <a:avLst/>
          </a:prstGeom>
          <a:solidFill>
            <a:srgbClr val="CFE7F4"/>
          </a:solidFill>
          <a:ln>
            <a:solidFill>
              <a:srgbClr val="CFE7F4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300" dirty="0">
                <a:solidFill>
                  <a:schemeClr val="tx1"/>
                </a:solidFill>
              </a:rPr>
              <a:t>VP, Infrastructure</a:t>
            </a:r>
          </a:p>
          <a:p>
            <a:pPr algn="ctr"/>
            <a:r>
              <a:rPr kumimoji="1" lang="zh-CN" altLang="en-US" sz="1300" dirty="0">
                <a:solidFill>
                  <a:schemeClr val="tx1"/>
                </a:solidFill>
              </a:rPr>
              <a:t>基础设施副总裁</a:t>
            </a:r>
            <a:endParaRPr kumimoji="1" lang="en-US" altLang="zh-CN" sz="1300" dirty="0">
              <a:solidFill>
                <a:schemeClr val="tx1"/>
              </a:solidFill>
            </a:endParaRPr>
          </a:p>
        </p:txBody>
      </p:sp>
      <p:sp>
        <p:nvSpPr>
          <p:cNvPr id="139" name="矩形 138">
            <a:extLst>
              <a:ext uri="{FF2B5EF4-FFF2-40B4-BE49-F238E27FC236}">
                <a16:creationId xmlns:a16="http://schemas.microsoft.com/office/drawing/2014/main" id="{A44C603E-40FB-C447-84B9-BF626671110E}"/>
              </a:ext>
            </a:extLst>
          </p:cNvPr>
          <p:cNvSpPr/>
          <p:nvPr/>
        </p:nvSpPr>
        <p:spPr>
          <a:xfrm>
            <a:off x="5166959" y="5370879"/>
            <a:ext cx="2086459" cy="432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300" dirty="0">
                <a:solidFill>
                  <a:schemeClr val="tx1"/>
                </a:solidFill>
              </a:rPr>
              <a:t>Infrastructure Administrator</a:t>
            </a:r>
          </a:p>
          <a:p>
            <a:pPr algn="ctr"/>
            <a:r>
              <a:rPr kumimoji="1" lang="zh-CN" altLang="en-US" sz="1300" dirty="0">
                <a:solidFill>
                  <a:schemeClr val="tx1"/>
                </a:solidFill>
              </a:rPr>
              <a:t>基础设施管理员</a:t>
            </a:r>
            <a:endParaRPr kumimoji="1" lang="en-US" altLang="zh-CN" sz="1300" dirty="0">
              <a:solidFill>
                <a:schemeClr val="tx1"/>
              </a:solidFill>
            </a:endParaRPr>
          </a:p>
        </p:txBody>
      </p:sp>
      <p:sp>
        <p:nvSpPr>
          <p:cNvPr id="141" name="矩形 140">
            <a:extLst>
              <a:ext uri="{FF2B5EF4-FFF2-40B4-BE49-F238E27FC236}">
                <a16:creationId xmlns:a16="http://schemas.microsoft.com/office/drawing/2014/main" id="{AFEAD46B-6658-4C47-B853-2DE8D2C420F8}"/>
              </a:ext>
            </a:extLst>
          </p:cNvPr>
          <p:cNvSpPr/>
          <p:nvPr/>
        </p:nvSpPr>
        <p:spPr>
          <a:xfrm>
            <a:off x="8468072" y="5372918"/>
            <a:ext cx="1640505" cy="369594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CN" altLang="en-US" sz="1300" dirty="0">
              <a:solidFill>
                <a:schemeClr val="tx1"/>
              </a:solidFill>
            </a:endParaRPr>
          </a:p>
        </p:txBody>
      </p:sp>
      <p:sp>
        <p:nvSpPr>
          <p:cNvPr id="142" name="矩形 141">
            <a:extLst>
              <a:ext uri="{FF2B5EF4-FFF2-40B4-BE49-F238E27FC236}">
                <a16:creationId xmlns:a16="http://schemas.microsoft.com/office/drawing/2014/main" id="{599CAD46-8218-DD42-95E3-38C73EFC59BF}"/>
              </a:ext>
            </a:extLst>
          </p:cNvPr>
          <p:cNvSpPr/>
          <p:nvPr/>
        </p:nvSpPr>
        <p:spPr>
          <a:xfrm>
            <a:off x="8402593" y="5417612"/>
            <a:ext cx="1640505" cy="369594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CN" altLang="en-US" sz="1300" dirty="0">
              <a:solidFill>
                <a:schemeClr val="tx1"/>
              </a:solidFill>
            </a:endParaRPr>
          </a:p>
        </p:txBody>
      </p:sp>
      <p:sp>
        <p:nvSpPr>
          <p:cNvPr id="143" name="矩形 142">
            <a:extLst>
              <a:ext uri="{FF2B5EF4-FFF2-40B4-BE49-F238E27FC236}">
                <a16:creationId xmlns:a16="http://schemas.microsoft.com/office/drawing/2014/main" id="{6B0D3C07-6AC7-DB4D-9184-BF04CE54C78A}"/>
              </a:ext>
            </a:extLst>
          </p:cNvPr>
          <p:cNvSpPr/>
          <p:nvPr/>
        </p:nvSpPr>
        <p:spPr>
          <a:xfrm>
            <a:off x="8331814" y="5460248"/>
            <a:ext cx="1640505" cy="416223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1300" dirty="0">
                <a:solidFill>
                  <a:schemeClr val="tx1"/>
                </a:solidFill>
              </a:rPr>
              <a:t>Infrastructure</a:t>
            </a:r>
            <a:r>
              <a:rPr kumimoji="1" lang="zh-CN" altLang="en-US" sz="1300" dirty="0">
                <a:solidFill>
                  <a:schemeClr val="tx1"/>
                </a:solidFill>
              </a:rPr>
              <a:t> </a:t>
            </a:r>
            <a:r>
              <a:rPr kumimoji="1" lang="en-US" altLang="zh-CN" sz="1300" dirty="0">
                <a:solidFill>
                  <a:schemeClr val="tx1"/>
                </a:solidFill>
              </a:rPr>
              <a:t>Staff</a:t>
            </a:r>
          </a:p>
          <a:p>
            <a:r>
              <a:rPr kumimoji="1" lang="zh-CN" altLang="en-US" sz="1300" dirty="0">
                <a:solidFill>
                  <a:schemeClr val="tx1"/>
                </a:solidFill>
              </a:rPr>
              <a:t>基础设施工作人员</a:t>
            </a:r>
          </a:p>
        </p:txBody>
      </p:sp>
      <p:sp>
        <p:nvSpPr>
          <p:cNvPr id="144" name="矩形 143">
            <a:extLst>
              <a:ext uri="{FF2B5EF4-FFF2-40B4-BE49-F238E27FC236}">
                <a16:creationId xmlns:a16="http://schemas.microsoft.com/office/drawing/2014/main" id="{457BB09D-EB5A-F84B-803D-00A4787A65A4}"/>
              </a:ext>
            </a:extLst>
          </p:cNvPr>
          <p:cNvSpPr/>
          <p:nvPr/>
        </p:nvSpPr>
        <p:spPr>
          <a:xfrm>
            <a:off x="2425115" y="5954872"/>
            <a:ext cx="2227825" cy="499505"/>
          </a:xfrm>
          <a:prstGeom prst="rect">
            <a:avLst/>
          </a:prstGeom>
          <a:solidFill>
            <a:srgbClr val="EBEF71">
              <a:alpha val="70000"/>
            </a:srgb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1300" dirty="0">
                <a:solidFill>
                  <a:schemeClr val="tx1"/>
                </a:solidFill>
              </a:rPr>
              <a:t>Set strategy &amp; report to board</a:t>
            </a:r>
          </a:p>
          <a:p>
            <a:r>
              <a:rPr kumimoji="1" lang="zh-CN" altLang="en-US" sz="1300" dirty="0">
                <a:solidFill>
                  <a:schemeClr val="tx1"/>
                </a:solidFill>
              </a:rPr>
              <a:t>制定策略并向董事会报告</a:t>
            </a:r>
          </a:p>
        </p:txBody>
      </p:sp>
      <p:sp>
        <p:nvSpPr>
          <p:cNvPr id="145" name="矩形 144">
            <a:extLst>
              <a:ext uri="{FF2B5EF4-FFF2-40B4-BE49-F238E27FC236}">
                <a16:creationId xmlns:a16="http://schemas.microsoft.com/office/drawing/2014/main" id="{140EA3C3-01FD-7545-93A5-295FF7A66F3E}"/>
              </a:ext>
            </a:extLst>
          </p:cNvPr>
          <p:cNvSpPr/>
          <p:nvPr/>
        </p:nvSpPr>
        <p:spPr>
          <a:xfrm>
            <a:off x="5102429" y="5953745"/>
            <a:ext cx="2227825" cy="499505"/>
          </a:xfrm>
          <a:prstGeom prst="rect">
            <a:avLst/>
          </a:prstGeom>
          <a:solidFill>
            <a:srgbClr val="EBEF71">
              <a:alpha val="70000"/>
            </a:srgb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1300" dirty="0">
                <a:solidFill>
                  <a:schemeClr val="tx1"/>
                </a:solidFill>
              </a:rPr>
              <a:t>Manage daily Infra operations</a:t>
            </a:r>
          </a:p>
          <a:p>
            <a:r>
              <a:rPr kumimoji="1" lang="zh-CN" altLang="en-US" sz="1300" dirty="0">
                <a:solidFill>
                  <a:schemeClr val="tx1"/>
                </a:solidFill>
              </a:rPr>
              <a:t>管理日常基础设施运营</a:t>
            </a:r>
          </a:p>
        </p:txBody>
      </p:sp>
      <p:sp>
        <p:nvSpPr>
          <p:cNvPr id="146" name="矩形 145">
            <a:extLst>
              <a:ext uri="{FF2B5EF4-FFF2-40B4-BE49-F238E27FC236}">
                <a16:creationId xmlns:a16="http://schemas.microsoft.com/office/drawing/2014/main" id="{CB490C8E-0153-3C43-9C23-2A177C14B188}"/>
              </a:ext>
            </a:extLst>
          </p:cNvPr>
          <p:cNvSpPr/>
          <p:nvPr/>
        </p:nvSpPr>
        <p:spPr>
          <a:xfrm>
            <a:off x="7793165" y="5958345"/>
            <a:ext cx="2847125" cy="499505"/>
          </a:xfrm>
          <a:prstGeom prst="rect">
            <a:avLst/>
          </a:prstGeom>
          <a:solidFill>
            <a:srgbClr val="EBEF71">
              <a:alpha val="70000"/>
            </a:srgb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1300" dirty="0">
                <a:solidFill>
                  <a:schemeClr val="tx1"/>
                </a:solidFill>
              </a:rPr>
              <a:t>Provide core Infra services &amp; meet SLAs</a:t>
            </a:r>
          </a:p>
          <a:p>
            <a:r>
              <a:rPr kumimoji="1" lang="zh-CN" altLang="en-US" sz="1300" dirty="0">
                <a:solidFill>
                  <a:schemeClr val="tx1"/>
                </a:solidFill>
              </a:rPr>
              <a:t>提供核心基础设施服务并满足</a:t>
            </a:r>
            <a:r>
              <a:rPr kumimoji="1" lang="en-US" altLang="zh-CN" sz="1300" dirty="0">
                <a:solidFill>
                  <a:schemeClr val="tx1"/>
                </a:solidFill>
              </a:rPr>
              <a:t>SLAs</a:t>
            </a:r>
            <a:endParaRPr kumimoji="1" lang="zh-CN" altLang="en-US" sz="13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41044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0A6AE93-0B79-A74D-BBE5-BA89346E13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2124" y="-37532"/>
            <a:ext cx="9141084" cy="685800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0E73FCB4-23D1-F145-A0D8-77311C2FF3A4}"/>
              </a:ext>
            </a:extLst>
          </p:cNvPr>
          <p:cNvSpPr/>
          <p:nvPr/>
        </p:nvSpPr>
        <p:spPr>
          <a:xfrm>
            <a:off x="1588792" y="178878"/>
            <a:ext cx="29371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b="1" dirty="0"/>
              <a:t>Apache Project Governance</a:t>
            </a:r>
          </a:p>
          <a:p>
            <a:r>
              <a:rPr lang="en" altLang="zh-CN" b="1" dirty="0"/>
              <a:t>Apache</a:t>
            </a:r>
            <a:r>
              <a:rPr lang="zh-CN" altLang="en-US" b="1" dirty="0"/>
              <a:t>项目治理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C9EF1CC-0D95-3E46-817A-9E14D676711D}"/>
              </a:ext>
            </a:extLst>
          </p:cNvPr>
          <p:cNvSpPr/>
          <p:nvPr/>
        </p:nvSpPr>
        <p:spPr>
          <a:xfrm>
            <a:off x="6235381" y="94075"/>
            <a:ext cx="2573401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sz="1000" dirty="0"/>
              <a:t>Apache Members do not have direct roles in projects, but have right of inspection of all private records.</a:t>
            </a:r>
          </a:p>
          <a:p>
            <a:r>
              <a:rPr lang="en" altLang="zh-CN" sz="1000" dirty="0"/>
              <a:t>Apache Members </a:t>
            </a:r>
            <a:r>
              <a:rPr lang="zh-CN" altLang="en-US" sz="1000" dirty="0"/>
              <a:t>不直接参与项目，但是有权检查所有私有记录。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634832A-49B8-2D4B-A91D-5E44A1CAF768}"/>
              </a:ext>
            </a:extLst>
          </p:cNvPr>
          <p:cNvSpPr/>
          <p:nvPr/>
        </p:nvSpPr>
        <p:spPr>
          <a:xfrm>
            <a:off x="9046035" y="132711"/>
            <a:ext cx="166400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/>
              <a:t>Apache Memebership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FC21092-C6A0-0841-9222-B590F271A4D6}"/>
              </a:ext>
            </a:extLst>
          </p:cNvPr>
          <p:cNvSpPr/>
          <p:nvPr/>
        </p:nvSpPr>
        <p:spPr>
          <a:xfrm>
            <a:off x="1884219" y="1859764"/>
            <a:ext cx="20108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/>
              <a:t>All Apache PMCs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FA47F38-4F63-3A44-ADE9-DC12730FA346}"/>
              </a:ext>
            </a:extLst>
          </p:cNvPr>
          <p:cNvSpPr/>
          <p:nvPr/>
        </p:nvSpPr>
        <p:spPr>
          <a:xfrm>
            <a:off x="4408506" y="1264887"/>
            <a:ext cx="162416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000" dirty="0"/>
              <a:t>PMCs report to the board quarterly</a:t>
            </a:r>
          </a:p>
          <a:p>
            <a:r>
              <a:rPr lang="zh-CN" altLang="en-US" sz="1000" dirty="0"/>
              <a:t>PMC按季度向董事会报告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1198D69-71FE-CB47-B9ED-218605EA737F}"/>
              </a:ext>
            </a:extLst>
          </p:cNvPr>
          <p:cNvSpPr/>
          <p:nvPr/>
        </p:nvSpPr>
        <p:spPr>
          <a:xfrm>
            <a:off x="6609400" y="1541886"/>
            <a:ext cx="163952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/>
              <a:t>Board of Directors</a:t>
            </a:r>
          </a:p>
          <a:p>
            <a:r>
              <a:rPr lang="zh-CN" altLang="en-US" b="1" dirty="0"/>
              <a:t>董事会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8490552C-C4BE-0847-9C7B-99EDECC8A2F9}"/>
              </a:ext>
            </a:extLst>
          </p:cNvPr>
          <p:cNvSpPr/>
          <p:nvPr/>
        </p:nvSpPr>
        <p:spPr>
          <a:xfrm>
            <a:off x="1863857" y="2959697"/>
            <a:ext cx="19014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/>
              <a:t>Apache </a:t>
            </a:r>
            <a:r>
              <a:rPr lang="en-US" altLang="zh-CN" b="1" dirty="0" err="1"/>
              <a:t>Flink</a:t>
            </a:r>
            <a:r>
              <a:rPr lang="zh-CN" altLang="en-US" b="1" dirty="0"/>
              <a:t> PMC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A9EF4889-9679-8D46-8BFF-6DDEB9B2F6A7}"/>
              </a:ext>
            </a:extLst>
          </p:cNvPr>
          <p:cNvSpPr/>
          <p:nvPr/>
        </p:nvSpPr>
        <p:spPr>
          <a:xfrm>
            <a:off x="4408506" y="2904894"/>
            <a:ext cx="173103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dirty="0"/>
              <a:t>PMC votes on releases</a:t>
            </a:r>
          </a:p>
          <a:p>
            <a:r>
              <a:rPr lang="zh-CN" altLang="en-US" sz="1200" dirty="0"/>
              <a:t>PMC对发布进行投票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858BF80E-AA62-D54F-BFC0-2A7AED76C3EA}"/>
              </a:ext>
            </a:extLst>
          </p:cNvPr>
          <p:cNvSpPr/>
          <p:nvPr/>
        </p:nvSpPr>
        <p:spPr>
          <a:xfrm>
            <a:off x="2014847" y="3731043"/>
            <a:ext cx="2022764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900" dirty="0"/>
              <a:t>PMC nominates and elects new committers and PMC members periodically</a:t>
            </a:r>
          </a:p>
          <a:p>
            <a:r>
              <a:rPr lang="zh-CN" altLang="en-US" sz="900" dirty="0"/>
              <a:t>PMC定期提名和选举新的提交者和PMC成员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9D69257C-D237-434A-B401-D1924ED4A805}"/>
              </a:ext>
            </a:extLst>
          </p:cNvPr>
          <p:cNvSpPr/>
          <p:nvPr/>
        </p:nvSpPr>
        <p:spPr>
          <a:xfrm>
            <a:off x="1997875" y="4822887"/>
            <a:ext cx="194473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b="1" dirty="0"/>
              <a:t>Apache </a:t>
            </a:r>
            <a:r>
              <a:rPr lang="en-US" altLang="zh-CN" b="1" dirty="0" err="1"/>
              <a:t>Flink</a:t>
            </a:r>
            <a:r>
              <a:rPr lang="zh-CN" altLang="en-US" b="1" dirty="0"/>
              <a:t> Commiters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CA4216DD-DBDB-EC44-8701-E0CAEBD87034}"/>
              </a:ext>
            </a:extLst>
          </p:cNvPr>
          <p:cNvSpPr/>
          <p:nvPr/>
        </p:nvSpPr>
        <p:spPr>
          <a:xfrm>
            <a:off x="4443401" y="4894137"/>
            <a:ext cx="202792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000" dirty="0"/>
              <a:t>Committers vote on code</a:t>
            </a:r>
          </a:p>
          <a:p>
            <a:r>
              <a:rPr lang="zh-CN" altLang="en-US" sz="1000" dirty="0"/>
              <a:t>Commiter对代码进行投票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57F29F16-A388-884A-AC92-2F91564E8933}"/>
              </a:ext>
            </a:extLst>
          </p:cNvPr>
          <p:cNvSpPr/>
          <p:nvPr/>
        </p:nvSpPr>
        <p:spPr>
          <a:xfrm>
            <a:off x="1834170" y="6008729"/>
            <a:ext cx="227214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b="1" dirty="0"/>
              <a:t>Apache </a:t>
            </a:r>
            <a:r>
              <a:rPr lang="en-US" altLang="zh-CN" b="1" dirty="0" err="1"/>
              <a:t>Flink</a:t>
            </a:r>
            <a:r>
              <a:rPr lang="zh-CN" altLang="en-US" b="1" dirty="0"/>
              <a:t> </a:t>
            </a:r>
            <a:endParaRPr lang="en-US" altLang="zh-CN" b="1" dirty="0"/>
          </a:p>
          <a:p>
            <a:pPr algn="ctr"/>
            <a:r>
              <a:rPr lang="zh-CN" altLang="en-US" b="1" dirty="0"/>
              <a:t>Contributors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FFA05E05-EAD7-634E-8527-DA4C0E4432AF}"/>
              </a:ext>
            </a:extLst>
          </p:cNvPr>
          <p:cNvSpPr/>
          <p:nvPr/>
        </p:nvSpPr>
        <p:spPr>
          <a:xfrm>
            <a:off x="4408506" y="5863420"/>
            <a:ext cx="1754787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000" dirty="0"/>
              <a:t>Contributors/Users have no formal role in project governance</a:t>
            </a:r>
          </a:p>
          <a:p>
            <a:r>
              <a:rPr lang="zh-CN" altLang="en-US" sz="1000" dirty="0"/>
              <a:t>贡献者/用户在项目治理中</a:t>
            </a:r>
            <a:endParaRPr lang="en-US" altLang="zh-CN" sz="1000" dirty="0"/>
          </a:p>
          <a:p>
            <a:r>
              <a:rPr lang="zh-CN" altLang="en-US" sz="1000" dirty="0"/>
              <a:t>没有正式角色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AB0B69F6-5F39-EE46-900C-56F32B98102B}"/>
              </a:ext>
            </a:extLst>
          </p:cNvPr>
          <p:cNvSpPr/>
          <p:nvPr/>
        </p:nvSpPr>
        <p:spPr>
          <a:xfrm>
            <a:off x="6235381" y="6140418"/>
            <a:ext cx="22079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b="1" dirty="0"/>
              <a:t>Apache </a:t>
            </a:r>
            <a:r>
              <a:rPr lang="en-US" altLang="zh-CN" b="1" dirty="0" err="1"/>
              <a:t>Flink</a:t>
            </a:r>
            <a:r>
              <a:rPr lang="zh-CN" altLang="en-US" b="1" dirty="0"/>
              <a:t> Users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392F57BE-9F39-3049-AD54-0EBE3FA556FF}"/>
              </a:ext>
            </a:extLst>
          </p:cNvPr>
          <p:cNvSpPr/>
          <p:nvPr/>
        </p:nvSpPr>
        <p:spPr>
          <a:xfrm>
            <a:off x="6499814" y="3800292"/>
            <a:ext cx="1707546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000" dirty="0"/>
              <a:t>Operations provides services to all projects</a:t>
            </a:r>
          </a:p>
          <a:p>
            <a:r>
              <a:rPr lang="zh-CN" altLang="en-US" sz="1000" dirty="0"/>
              <a:t>向所有项目提供的运营服务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045117BB-2822-E641-9D61-80B0AC5C4026}"/>
              </a:ext>
            </a:extLst>
          </p:cNvPr>
          <p:cNvSpPr/>
          <p:nvPr/>
        </p:nvSpPr>
        <p:spPr>
          <a:xfrm>
            <a:off x="8664496" y="1682642"/>
            <a:ext cx="215237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200" dirty="0"/>
              <a:t>Security Team Board </a:t>
            </a:r>
            <a:endParaRPr lang="en-US" altLang="zh-CN" sz="1200" dirty="0"/>
          </a:p>
          <a:p>
            <a:pPr algn="ctr"/>
            <a:r>
              <a:rPr lang="zh-CN" altLang="en-US" sz="1200" dirty="0"/>
              <a:t>Cmmte</a:t>
            </a:r>
          </a:p>
          <a:p>
            <a:pPr algn="ctr"/>
            <a:r>
              <a:rPr lang="zh-CN" altLang="en-US" sz="1200" dirty="0"/>
              <a:t>安全小组委员会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15094113-9F1B-EF41-B5C6-F21C5DAE4F70}"/>
              </a:ext>
            </a:extLst>
          </p:cNvPr>
          <p:cNvSpPr/>
          <p:nvPr/>
        </p:nvSpPr>
        <p:spPr>
          <a:xfrm>
            <a:off x="8970303" y="2498032"/>
            <a:ext cx="227214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dirty="0"/>
              <a:t>Assist coordinating </a:t>
            </a:r>
            <a:endParaRPr lang="en-US" altLang="zh-CN" sz="1200" dirty="0"/>
          </a:p>
          <a:p>
            <a:r>
              <a:rPr lang="zh-CN" altLang="en-US" sz="1200" dirty="0"/>
              <a:t>security responses</a:t>
            </a:r>
          </a:p>
          <a:p>
            <a:r>
              <a:rPr lang="zh-CN" altLang="en-US" sz="1200" dirty="0"/>
              <a:t>协助并协调安全响应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EED20758-B07C-5143-AE40-8AA3BDDC3462}"/>
              </a:ext>
            </a:extLst>
          </p:cNvPr>
          <p:cNvSpPr/>
          <p:nvPr/>
        </p:nvSpPr>
        <p:spPr>
          <a:xfrm>
            <a:off x="8795657" y="3317154"/>
            <a:ext cx="187088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900" dirty="0"/>
              <a:t>Corporate Officers (Brand, Infra, Legal, etc.)</a:t>
            </a:r>
          </a:p>
          <a:p>
            <a:r>
              <a:rPr lang="zh-CN" altLang="en-US" sz="900" dirty="0"/>
              <a:t>公司官员（品牌，基础设施，法律等）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C02B732E-204B-9C47-9189-F5EB1205F7E0}"/>
              </a:ext>
            </a:extLst>
          </p:cNvPr>
          <p:cNvSpPr/>
          <p:nvPr/>
        </p:nvSpPr>
        <p:spPr>
          <a:xfrm>
            <a:off x="8808782" y="4138180"/>
            <a:ext cx="182088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900" dirty="0"/>
              <a:t>Set core policies required of all Apache projects</a:t>
            </a:r>
          </a:p>
          <a:p>
            <a:r>
              <a:rPr lang="zh-CN" altLang="en-US" sz="900" dirty="0"/>
              <a:t>设置所有Apache项目的核心必要原则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CEFC56D6-F11B-4249-8E29-4487CA4E8EF3}"/>
              </a:ext>
            </a:extLst>
          </p:cNvPr>
          <p:cNvSpPr/>
          <p:nvPr/>
        </p:nvSpPr>
        <p:spPr>
          <a:xfrm>
            <a:off x="8794717" y="5141692"/>
            <a:ext cx="1871825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900" dirty="0"/>
              <a:t>Infrastructure Team (VP, Admin, Staff)</a:t>
            </a:r>
          </a:p>
          <a:p>
            <a:r>
              <a:rPr lang="zh-CN" altLang="en-US" sz="900" dirty="0"/>
              <a:t>基础设施团队</a:t>
            </a:r>
            <a:r>
              <a:rPr lang="en-US" altLang="zh-CN" sz="900" dirty="0"/>
              <a:t>(</a:t>
            </a:r>
            <a:r>
              <a:rPr lang="zh-CN" altLang="en-US" sz="900" dirty="0"/>
              <a:t>副总裁</a:t>
            </a:r>
            <a:r>
              <a:rPr lang="en-US" altLang="zh-CN" sz="900" dirty="0"/>
              <a:t>,</a:t>
            </a:r>
            <a:r>
              <a:rPr lang="zh-CN" altLang="en-US" sz="900" dirty="0"/>
              <a:t> 行政</a:t>
            </a:r>
            <a:r>
              <a:rPr lang="en-US" altLang="zh-CN" sz="900" dirty="0"/>
              <a:t>,</a:t>
            </a:r>
            <a:r>
              <a:rPr lang="zh-CN" altLang="en-US" sz="900" dirty="0"/>
              <a:t> 员工</a:t>
            </a:r>
            <a:r>
              <a:rPr lang="en-US" altLang="zh-CN" sz="900" dirty="0"/>
              <a:t>)</a:t>
            </a:r>
            <a:endParaRPr lang="zh-CN" altLang="en-US" sz="900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5A9B1B13-E650-D443-8420-591FA3F8FCC7}"/>
              </a:ext>
            </a:extLst>
          </p:cNvPr>
          <p:cNvSpPr/>
          <p:nvPr/>
        </p:nvSpPr>
        <p:spPr>
          <a:xfrm>
            <a:off x="8794717" y="5869861"/>
            <a:ext cx="183494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900" dirty="0"/>
              <a:t>Provide core listed infra services and maintain SLA</a:t>
            </a:r>
          </a:p>
          <a:p>
            <a:r>
              <a:rPr lang="zh-CN" altLang="en-US" sz="900" dirty="0"/>
              <a:t>提供核心的基础设施并按</a:t>
            </a:r>
            <a:r>
              <a:rPr lang="en-US" altLang="zh-CN" sz="900" dirty="0"/>
              <a:t>SLA</a:t>
            </a:r>
            <a:r>
              <a:rPr lang="zh-CN" altLang="en-US" sz="900" dirty="0"/>
              <a:t>提供保障</a:t>
            </a:r>
          </a:p>
        </p:txBody>
      </p:sp>
    </p:spTree>
    <p:extLst>
      <p:ext uri="{BB962C8B-B14F-4D97-AF65-F5344CB8AC3E}">
        <p14:creationId xmlns:p14="http://schemas.microsoft.com/office/powerpoint/2010/main" val="32886091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</TotalTime>
  <Words>705</Words>
  <Application>Microsoft Macintosh PowerPoint</Application>
  <PresentationFormat>宽屏</PresentationFormat>
  <Paragraphs>152</Paragraphs>
  <Slides>3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</vt:i4>
      </vt:variant>
    </vt:vector>
  </HeadingPairs>
  <TitlesOfParts>
    <vt:vector size="8" baseType="lpstr">
      <vt:lpstr>等线</vt:lpstr>
      <vt:lpstr>等线 Light</vt:lpstr>
      <vt:lpstr>Baoli SC</vt:lpstr>
      <vt:lpstr>Arial</vt:lpstr>
      <vt:lpstr>Office 主题​​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sunjincheng121@gmail.com</dc:creator>
  <cp:lastModifiedBy>sunjincheng121@gmail.com</cp:lastModifiedBy>
  <cp:revision>2</cp:revision>
  <dcterms:created xsi:type="dcterms:W3CDTF">2020-04-04T23:29:55Z</dcterms:created>
  <dcterms:modified xsi:type="dcterms:W3CDTF">2020-04-04T23:52:04Z</dcterms:modified>
</cp:coreProperties>
</file>